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2" r:id="rId1"/>
  </p:sldMasterIdLst>
  <p:notesMasterIdLst>
    <p:notesMasterId r:id="rId50"/>
  </p:notesMasterIdLst>
  <p:handoutMasterIdLst>
    <p:handoutMasterId r:id="rId51"/>
  </p:handoutMasterIdLst>
  <p:sldIdLst>
    <p:sldId id="1250" r:id="rId2"/>
    <p:sldId id="2554" r:id="rId3"/>
    <p:sldId id="1251" r:id="rId4"/>
    <p:sldId id="436" r:id="rId5"/>
    <p:sldId id="437" r:id="rId6"/>
    <p:sldId id="1568" r:id="rId7"/>
    <p:sldId id="1816" r:id="rId8"/>
    <p:sldId id="1540" r:id="rId9"/>
    <p:sldId id="2960" r:id="rId10"/>
    <p:sldId id="2961" r:id="rId11"/>
    <p:sldId id="2963" r:id="rId12"/>
    <p:sldId id="2984" r:id="rId13"/>
    <p:sldId id="2724" r:id="rId14"/>
    <p:sldId id="2982" r:id="rId15"/>
    <p:sldId id="1731" r:id="rId16"/>
    <p:sldId id="2719" r:id="rId17"/>
    <p:sldId id="1541" r:id="rId18"/>
    <p:sldId id="2965" r:id="rId19"/>
    <p:sldId id="2966" r:id="rId20"/>
    <p:sldId id="2570" r:id="rId21"/>
    <p:sldId id="2967" r:id="rId22"/>
    <p:sldId id="2720" r:id="rId23"/>
    <p:sldId id="1812" r:id="rId24"/>
    <p:sldId id="316" r:id="rId25"/>
    <p:sldId id="2970" r:id="rId26"/>
    <p:sldId id="1938" r:id="rId27"/>
    <p:sldId id="2971" r:id="rId28"/>
    <p:sldId id="1490" r:id="rId29"/>
    <p:sldId id="1814" r:id="rId30"/>
    <p:sldId id="2983" r:id="rId31"/>
    <p:sldId id="340" r:id="rId32"/>
    <p:sldId id="2423" r:id="rId33"/>
    <p:sldId id="2449" r:id="rId34"/>
    <p:sldId id="2607" r:id="rId35"/>
    <p:sldId id="2650" r:id="rId36"/>
    <p:sldId id="2614" r:id="rId37"/>
    <p:sldId id="2529" r:id="rId38"/>
    <p:sldId id="341" r:id="rId39"/>
    <p:sldId id="2717" r:id="rId40"/>
    <p:sldId id="2977" r:id="rId41"/>
    <p:sldId id="347" r:id="rId42"/>
    <p:sldId id="344" r:id="rId43"/>
    <p:sldId id="2721" r:id="rId44"/>
    <p:sldId id="2956" r:id="rId45"/>
    <p:sldId id="2957" r:id="rId46"/>
    <p:sldId id="2958" r:id="rId47"/>
    <p:sldId id="2465" r:id="rId48"/>
    <p:sldId id="165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49263" indent="793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06463" indent="793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63663" indent="793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0863" indent="7938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3"/>
    <p:restoredTop sz="94613"/>
  </p:normalViewPr>
  <p:slideViewPr>
    <p:cSldViewPr>
      <p:cViewPr varScale="1">
        <p:scale>
          <a:sx n="117" d="100"/>
          <a:sy n="117" d="100"/>
        </p:scale>
        <p:origin x="1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2" y="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5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5BAC-D2E1-5946-A18D-D56F1926AF58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F0CCEF2F-6D45-6448-A609-1433D7AFB5AC}">
      <dgm:prSet phldrT="[Text]" phldr="1"/>
      <dgm:spPr/>
      <dgm:t>
        <a:bodyPr/>
        <a:lstStyle/>
        <a:p>
          <a:endParaRPr lang="en-US"/>
        </a:p>
      </dgm:t>
    </dgm:pt>
    <dgm:pt modelId="{42C5306D-CD88-2445-A08D-C68A0BB6420F}" type="parTrans" cxnId="{4D0BC2F6-4F77-9D46-9648-A2ABE16FB257}">
      <dgm:prSet/>
      <dgm:spPr/>
      <dgm:t>
        <a:bodyPr/>
        <a:lstStyle/>
        <a:p>
          <a:endParaRPr lang="en-US"/>
        </a:p>
      </dgm:t>
    </dgm:pt>
    <dgm:pt modelId="{D2E7D37D-0FDB-E84B-B656-D8E8992AA3F2}" type="sibTrans" cxnId="{4D0BC2F6-4F77-9D46-9648-A2ABE16FB257}">
      <dgm:prSet/>
      <dgm:spPr/>
      <dgm:t>
        <a:bodyPr/>
        <a:lstStyle/>
        <a:p>
          <a:endParaRPr lang="en-US"/>
        </a:p>
      </dgm:t>
    </dgm:pt>
    <dgm:pt modelId="{8B63182F-745B-CB4E-A33F-EB0CE2A24E00}">
      <dgm:prSet phldrT="[Text]" phldr="1"/>
      <dgm:spPr/>
      <dgm:t>
        <a:bodyPr/>
        <a:lstStyle/>
        <a:p>
          <a:endParaRPr lang="en-US"/>
        </a:p>
      </dgm:t>
    </dgm:pt>
    <dgm:pt modelId="{991CF240-C0D4-B547-8E05-0A61B6CA7A51}" type="parTrans" cxnId="{8E1D9112-AE2D-4B4E-8958-4B3B6208B8D2}">
      <dgm:prSet/>
      <dgm:spPr/>
      <dgm:t>
        <a:bodyPr/>
        <a:lstStyle/>
        <a:p>
          <a:endParaRPr lang="en-US"/>
        </a:p>
      </dgm:t>
    </dgm:pt>
    <dgm:pt modelId="{75D759E3-B104-2A41-91F1-BC805FC9B1FF}" type="sibTrans" cxnId="{8E1D9112-AE2D-4B4E-8958-4B3B6208B8D2}">
      <dgm:prSet/>
      <dgm:spPr/>
      <dgm:t>
        <a:bodyPr/>
        <a:lstStyle/>
        <a:p>
          <a:endParaRPr lang="en-US"/>
        </a:p>
      </dgm:t>
    </dgm:pt>
    <dgm:pt modelId="{90A40977-0264-0E4C-B377-F7EA96A64AEF}">
      <dgm:prSet phldrT="[Text]" phldr="1"/>
      <dgm:spPr/>
      <dgm:t>
        <a:bodyPr/>
        <a:lstStyle/>
        <a:p>
          <a:endParaRPr lang="en-US"/>
        </a:p>
      </dgm:t>
    </dgm:pt>
    <dgm:pt modelId="{A37D2120-D7D8-F04C-87E3-7A0C7DBBD699}" type="parTrans" cxnId="{A7D9401E-1C15-574F-A9CA-47CB2CDBD214}">
      <dgm:prSet/>
      <dgm:spPr/>
      <dgm:t>
        <a:bodyPr/>
        <a:lstStyle/>
        <a:p>
          <a:endParaRPr lang="en-US"/>
        </a:p>
      </dgm:t>
    </dgm:pt>
    <dgm:pt modelId="{8705BA81-2E47-5D44-A0DF-4CF66AD303E0}" type="sibTrans" cxnId="{A7D9401E-1C15-574F-A9CA-47CB2CDBD214}">
      <dgm:prSet/>
      <dgm:spPr/>
      <dgm:t>
        <a:bodyPr/>
        <a:lstStyle/>
        <a:p>
          <a:endParaRPr lang="en-US"/>
        </a:p>
      </dgm:t>
    </dgm:pt>
    <dgm:pt modelId="{33B5C5CF-8E7A-2D44-86D8-26753285A360}">
      <dgm:prSet phldrT="[Text]" phldr="1"/>
      <dgm:spPr/>
      <dgm:t>
        <a:bodyPr/>
        <a:lstStyle/>
        <a:p>
          <a:endParaRPr lang="en-US"/>
        </a:p>
      </dgm:t>
    </dgm:pt>
    <dgm:pt modelId="{4BFC8AC5-16C5-D64A-854A-7430DB297E64}" type="parTrans" cxnId="{2409EA97-A318-0944-B320-79D1678CB295}">
      <dgm:prSet/>
      <dgm:spPr/>
      <dgm:t>
        <a:bodyPr/>
        <a:lstStyle/>
        <a:p>
          <a:endParaRPr lang="en-US"/>
        </a:p>
      </dgm:t>
    </dgm:pt>
    <dgm:pt modelId="{4124A263-DA5C-0B49-B144-FE50B7E9F290}" type="sibTrans" cxnId="{2409EA97-A318-0944-B320-79D1678CB295}">
      <dgm:prSet/>
      <dgm:spPr/>
      <dgm:t>
        <a:bodyPr/>
        <a:lstStyle/>
        <a:p>
          <a:endParaRPr lang="en-US"/>
        </a:p>
      </dgm:t>
    </dgm:pt>
    <dgm:pt modelId="{05D655C0-465E-9145-9F2A-532DF4CB143A}">
      <dgm:prSet phldrT="[Text]" phldr="1"/>
      <dgm:spPr/>
      <dgm:t>
        <a:bodyPr/>
        <a:lstStyle/>
        <a:p>
          <a:endParaRPr lang="en-US"/>
        </a:p>
      </dgm:t>
    </dgm:pt>
    <dgm:pt modelId="{2C2C6B06-1852-0442-A7B6-91058EEFAA4B}" type="parTrans" cxnId="{A0F6AA9B-D1E2-B44B-A3D0-19B7C76EEDBB}">
      <dgm:prSet/>
      <dgm:spPr/>
      <dgm:t>
        <a:bodyPr/>
        <a:lstStyle/>
        <a:p>
          <a:endParaRPr lang="en-US"/>
        </a:p>
      </dgm:t>
    </dgm:pt>
    <dgm:pt modelId="{EB153FF3-0763-F647-9D37-9287BB303A26}" type="sibTrans" cxnId="{A0F6AA9B-D1E2-B44B-A3D0-19B7C76EEDBB}">
      <dgm:prSet/>
      <dgm:spPr/>
      <dgm:t>
        <a:bodyPr/>
        <a:lstStyle/>
        <a:p>
          <a:endParaRPr lang="en-US"/>
        </a:p>
      </dgm:t>
    </dgm:pt>
    <dgm:pt modelId="{F6538127-8C1D-A246-993E-5A86B7F0BA66}" type="pres">
      <dgm:prSet presAssocID="{21E95BAC-D2E1-5946-A18D-D56F1926AF58}" presName="cycle" presStyleCnt="0">
        <dgm:presLayoutVars>
          <dgm:dir/>
          <dgm:resizeHandles val="exact"/>
        </dgm:presLayoutVars>
      </dgm:prSet>
      <dgm:spPr/>
    </dgm:pt>
    <dgm:pt modelId="{03A83401-8F0F-0E41-930B-3E52E7231CC7}" type="pres">
      <dgm:prSet presAssocID="{F0CCEF2F-6D45-6448-A609-1433D7AFB5AC}" presName="node" presStyleLbl="node1" presStyleIdx="0" presStyleCnt="5">
        <dgm:presLayoutVars>
          <dgm:bulletEnabled val="1"/>
        </dgm:presLayoutVars>
      </dgm:prSet>
      <dgm:spPr/>
    </dgm:pt>
    <dgm:pt modelId="{2E0E17E5-3AE9-D845-BD0B-0963C8D86DF1}" type="pres">
      <dgm:prSet presAssocID="{F0CCEF2F-6D45-6448-A609-1433D7AFB5AC}" presName="spNode" presStyleCnt="0"/>
      <dgm:spPr/>
    </dgm:pt>
    <dgm:pt modelId="{4CC76F6A-5F69-4249-B99C-8D93806F63F6}" type="pres">
      <dgm:prSet presAssocID="{D2E7D37D-0FDB-E84B-B656-D8E8992AA3F2}" presName="sibTrans" presStyleLbl="sibTrans1D1" presStyleIdx="0" presStyleCnt="5"/>
      <dgm:spPr/>
    </dgm:pt>
    <dgm:pt modelId="{38FADB12-BEDB-BD4C-AEB9-A84DD3AA7425}" type="pres">
      <dgm:prSet presAssocID="{8B63182F-745B-CB4E-A33F-EB0CE2A24E00}" presName="node" presStyleLbl="node1" presStyleIdx="1" presStyleCnt="5">
        <dgm:presLayoutVars>
          <dgm:bulletEnabled val="1"/>
        </dgm:presLayoutVars>
      </dgm:prSet>
      <dgm:spPr/>
    </dgm:pt>
    <dgm:pt modelId="{36A11F77-2BED-2045-8020-9ABC35B399AA}" type="pres">
      <dgm:prSet presAssocID="{8B63182F-745B-CB4E-A33F-EB0CE2A24E00}" presName="spNode" presStyleCnt="0"/>
      <dgm:spPr/>
    </dgm:pt>
    <dgm:pt modelId="{FA826F86-AD07-F041-89B5-41AB1EBBF121}" type="pres">
      <dgm:prSet presAssocID="{75D759E3-B104-2A41-91F1-BC805FC9B1FF}" presName="sibTrans" presStyleLbl="sibTrans1D1" presStyleIdx="1" presStyleCnt="5"/>
      <dgm:spPr/>
    </dgm:pt>
    <dgm:pt modelId="{0EFD8EE0-B463-FF4B-8B4C-B0F2D1C1482F}" type="pres">
      <dgm:prSet presAssocID="{90A40977-0264-0E4C-B377-F7EA96A64AEF}" presName="node" presStyleLbl="node1" presStyleIdx="2" presStyleCnt="5">
        <dgm:presLayoutVars>
          <dgm:bulletEnabled val="1"/>
        </dgm:presLayoutVars>
      </dgm:prSet>
      <dgm:spPr/>
    </dgm:pt>
    <dgm:pt modelId="{6B9DA83F-C053-CA48-B3EE-EE48336C8496}" type="pres">
      <dgm:prSet presAssocID="{90A40977-0264-0E4C-B377-F7EA96A64AEF}" presName="spNode" presStyleCnt="0"/>
      <dgm:spPr/>
    </dgm:pt>
    <dgm:pt modelId="{1437ACE5-DBFB-2946-A742-AEF04D9D3B83}" type="pres">
      <dgm:prSet presAssocID="{8705BA81-2E47-5D44-A0DF-4CF66AD303E0}" presName="sibTrans" presStyleLbl="sibTrans1D1" presStyleIdx="2" presStyleCnt="5"/>
      <dgm:spPr/>
    </dgm:pt>
    <dgm:pt modelId="{A2A4EB1D-2B81-9F4C-AA2F-D809219E2885}" type="pres">
      <dgm:prSet presAssocID="{33B5C5CF-8E7A-2D44-86D8-26753285A360}" presName="node" presStyleLbl="node1" presStyleIdx="3" presStyleCnt="5">
        <dgm:presLayoutVars>
          <dgm:bulletEnabled val="1"/>
        </dgm:presLayoutVars>
      </dgm:prSet>
      <dgm:spPr/>
    </dgm:pt>
    <dgm:pt modelId="{892398B1-9214-834A-98DF-BD06FFFC1AE2}" type="pres">
      <dgm:prSet presAssocID="{33B5C5CF-8E7A-2D44-86D8-26753285A360}" presName="spNode" presStyleCnt="0"/>
      <dgm:spPr/>
    </dgm:pt>
    <dgm:pt modelId="{0A7999BF-6053-994A-99DB-F346EEC7383C}" type="pres">
      <dgm:prSet presAssocID="{4124A263-DA5C-0B49-B144-FE50B7E9F290}" presName="sibTrans" presStyleLbl="sibTrans1D1" presStyleIdx="3" presStyleCnt="5"/>
      <dgm:spPr/>
    </dgm:pt>
    <dgm:pt modelId="{BAC43012-2272-2440-B228-C8870CA73D1D}" type="pres">
      <dgm:prSet presAssocID="{05D655C0-465E-9145-9F2A-532DF4CB143A}" presName="node" presStyleLbl="node1" presStyleIdx="4" presStyleCnt="5">
        <dgm:presLayoutVars>
          <dgm:bulletEnabled val="1"/>
        </dgm:presLayoutVars>
      </dgm:prSet>
      <dgm:spPr/>
    </dgm:pt>
    <dgm:pt modelId="{E2306FB9-A683-444D-B0B0-66C0B847BF41}" type="pres">
      <dgm:prSet presAssocID="{05D655C0-465E-9145-9F2A-532DF4CB143A}" presName="spNode" presStyleCnt="0"/>
      <dgm:spPr/>
    </dgm:pt>
    <dgm:pt modelId="{D968435D-0C9F-5840-828B-244F1DFE144A}" type="pres">
      <dgm:prSet presAssocID="{EB153FF3-0763-F647-9D37-9287BB303A26}" presName="sibTrans" presStyleLbl="sibTrans1D1" presStyleIdx="4" presStyleCnt="5"/>
      <dgm:spPr/>
    </dgm:pt>
  </dgm:ptLst>
  <dgm:cxnLst>
    <dgm:cxn modelId="{1D9A2C04-9DC0-E042-8C4E-C85F31D95BC9}" type="presOf" srcId="{4124A263-DA5C-0B49-B144-FE50B7E9F290}" destId="{0A7999BF-6053-994A-99DB-F346EEC7383C}" srcOrd="0" destOrd="0" presId="urn:microsoft.com/office/officeart/2005/8/layout/cycle6"/>
    <dgm:cxn modelId="{8E1D9112-AE2D-4B4E-8958-4B3B6208B8D2}" srcId="{21E95BAC-D2E1-5946-A18D-D56F1926AF58}" destId="{8B63182F-745B-CB4E-A33F-EB0CE2A24E00}" srcOrd="1" destOrd="0" parTransId="{991CF240-C0D4-B547-8E05-0A61B6CA7A51}" sibTransId="{75D759E3-B104-2A41-91F1-BC805FC9B1FF}"/>
    <dgm:cxn modelId="{A7D9401E-1C15-574F-A9CA-47CB2CDBD214}" srcId="{21E95BAC-D2E1-5946-A18D-D56F1926AF58}" destId="{90A40977-0264-0E4C-B377-F7EA96A64AEF}" srcOrd="2" destOrd="0" parTransId="{A37D2120-D7D8-F04C-87E3-7A0C7DBBD699}" sibTransId="{8705BA81-2E47-5D44-A0DF-4CF66AD303E0}"/>
    <dgm:cxn modelId="{3ADDEC30-77D5-7540-B50A-D1672E6F1C63}" type="presOf" srcId="{33B5C5CF-8E7A-2D44-86D8-26753285A360}" destId="{A2A4EB1D-2B81-9F4C-AA2F-D809219E2885}" srcOrd="0" destOrd="0" presId="urn:microsoft.com/office/officeart/2005/8/layout/cycle6"/>
    <dgm:cxn modelId="{21F64746-6FA4-AF4F-AAB6-A66798E196A3}" type="presOf" srcId="{EB153FF3-0763-F647-9D37-9287BB303A26}" destId="{D968435D-0C9F-5840-828B-244F1DFE144A}" srcOrd="0" destOrd="0" presId="urn:microsoft.com/office/officeart/2005/8/layout/cycle6"/>
    <dgm:cxn modelId="{9D8DBB64-7529-4B4C-BF59-AFAC10D288EB}" type="presOf" srcId="{90A40977-0264-0E4C-B377-F7EA96A64AEF}" destId="{0EFD8EE0-B463-FF4B-8B4C-B0F2D1C1482F}" srcOrd="0" destOrd="0" presId="urn:microsoft.com/office/officeart/2005/8/layout/cycle6"/>
    <dgm:cxn modelId="{6115E78B-E6A8-FB49-80AC-F3CFB50CF5CD}" type="presOf" srcId="{05D655C0-465E-9145-9F2A-532DF4CB143A}" destId="{BAC43012-2272-2440-B228-C8870CA73D1D}" srcOrd="0" destOrd="0" presId="urn:microsoft.com/office/officeart/2005/8/layout/cycle6"/>
    <dgm:cxn modelId="{0B2F3893-3A86-4F45-881C-EF002262A229}" type="presOf" srcId="{8B63182F-745B-CB4E-A33F-EB0CE2A24E00}" destId="{38FADB12-BEDB-BD4C-AEB9-A84DD3AA7425}" srcOrd="0" destOrd="0" presId="urn:microsoft.com/office/officeart/2005/8/layout/cycle6"/>
    <dgm:cxn modelId="{2409EA97-A318-0944-B320-79D1678CB295}" srcId="{21E95BAC-D2E1-5946-A18D-D56F1926AF58}" destId="{33B5C5CF-8E7A-2D44-86D8-26753285A360}" srcOrd="3" destOrd="0" parTransId="{4BFC8AC5-16C5-D64A-854A-7430DB297E64}" sibTransId="{4124A263-DA5C-0B49-B144-FE50B7E9F290}"/>
    <dgm:cxn modelId="{0BFC2298-65D0-C44D-9C48-E07C95354474}" type="presOf" srcId="{8705BA81-2E47-5D44-A0DF-4CF66AD303E0}" destId="{1437ACE5-DBFB-2946-A742-AEF04D9D3B83}" srcOrd="0" destOrd="0" presId="urn:microsoft.com/office/officeart/2005/8/layout/cycle6"/>
    <dgm:cxn modelId="{A0F6AA9B-D1E2-B44B-A3D0-19B7C76EEDBB}" srcId="{21E95BAC-D2E1-5946-A18D-D56F1926AF58}" destId="{05D655C0-465E-9145-9F2A-532DF4CB143A}" srcOrd="4" destOrd="0" parTransId="{2C2C6B06-1852-0442-A7B6-91058EEFAA4B}" sibTransId="{EB153FF3-0763-F647-9D37-9287BB303A26}"/>
    <dgm:cxn modelId="{415A04B2-0FBF-F643-BF41-5C5416BDE1D3}" type="presOf" srcId="{21E95BAC-D2E1-5946-A18D-D56F1926AF58}" destId="{F6538127-8C1D-A246-993E-5A86B7F0BA66}" srcOrd="0" destOrd="0" presId="urn:microsoft.com/office/officeart/2005/8/layout/cycle6"/>
    <dgm:cxn modelId="{5A4FABCA-EC0C-4143-8F41-856D691DD0D0}" type="presOf" srcId="{F0CCEF2F-6D45-6448-A609-1433D7AFB5AC}" destId="{03A83401-8F0F-0E41-930B-3E52E7231CC7}" srcOrd="0" destOrd="0" presId="urn:microsoft.com/office/officeart/2005/8/layout/cycle6"/>
    <dgm:cxn modelId="{D50D46D0-12BE-F640-BB14-17DF74EA08F4}" type="presOf" srcId="{75D759E3-B104-2A41-91F1-BC805FC9B1FF}" destId="{FA826F86-AD07-F041-89B5-41AB1EBBF121}" srcOrd="0" destOrd="0" presId="urn:microsoft.com/office/officeart/2005/8/layout/cycle6"/>
    <dgm:cxn modelId="{2C99DEE8-77F9-8D41-92D9-4C397F805D10}" type="presOf" srcId="{D2E7D37D-0FDB-E84B-B656-D8E8992AA3F2}" destId="{4CC76F6A-5F69-4249-B99C-8D93806F63F6}" srcOrd="0" destOrd="0" presId="urn:microsoft.com/office/officeart/2005/8/layout/cycle6"/>
    <dgm:cxn modelId="{4D0BC2F6-4F77-9D46-9648-A2ABE16FB257}" srcId="{21E95BAC-D2E1-5946-A18D-D56F1926AF58}" destId="{F0CCEF2F-6D45-6448-A609-1433D7AFB5AC}" srcOrd="0" destOrd="0" parTransId="{42C5306D-CD88-2445-A08D-C68A0BB6420F}" sibTransId="{D2E7D37D-0FDB-E84B-B656-D8E8992AA3F2}"/>
    <dgm:cxn modelId="{0826EDE9-1C7E-6343-B9E1-CCB117525109}" type="presParOf" srcId="{F6538127-8C1D-A246-993E-5A86B7F0BA66}" destId="{03A83401-8F0F-0E41-930B-3E52E7231CC7}" srcOrd="0" destOrd="0" presId="urn:microsoft.com/office/officeart/2005/8/layout/cycle6"/>
    <dgm:cxn modelId="{23971057-F4AD-F94C-B44B-F9735DAB54C6}" type="presParOf" srcId="{F6538127-8C1D-A246-993E-5A86B7F0BA66}" destId="{2E0E17E5-3AE9-D845-BD0B-0963C8D86DF1}" srcOrd="1" destOrd="0" presId="urn:microsoft.com/office/officeart/2005/8/layout/cycle6"/>
    <dgm:cxn modelId="{9D1FB689-1578-F641-87BF-5043570A8CEE}" type="presParOf" srcId="{F6538127-8C1D-A246-993E-5A86B7F0BA66}" destId="{4CC76F6A-5F69-4249-B99C-8D93806F63F6}" srcOrd="2" destOrd="0" presId="urn:microsoft.com/office/officeart/2005/8/layout/cycle6"/>
    <dgm:cxn modelId="{0B98691C-AC6A-DA41-9B8E-6314CFC1CAF3}" type="presParOf" srcId="{F6538127-8C1D-A246-993E-5A86B7F0BA66}" destId="{38FADB12-BEDB-BD4C-AEB9-A84DD3AA7425}" srcOrd="3" destOrd="0" presId="urn:microsoft.com/office/officeart/2005/8/layout/cycle6"/>
    <dgm:cxn modelId="{9CECD586-C355-2B48-AF85-849AEC078CEC}" type="presParOf" srcId="{F6538127-8C1D-A246-993E-5A86B7F0BA66}" destId="{36A11F77-2BED-2045-8020-9ABC35B399AA}" srcOrd="4" destOrd="0" presId="urn:microsoft.com/office/officeart/2005/8/layout/cycle6"/>
    <dgm:cxn modelId="{40268F3E-468C-864B-A517-F041D6A7CA88}" type="presParOf" srcId="{F6538127-8C1D-A246-993E-5A86B7F0BA66}" destId="{FA826F86-AD07-F041-89B5-41AB1EBBF121}" srcOrd="5" destOrd="0" presId="urn:microsoft.com/office/officeart/2005/8/layout/cycle6"/>
    <dgm:cxn modelId="{FD6F76B0-B02C-364E-A2A1-0C71D7970D21}" type="presParOf" srcId="{F6538127-8C1D-A246-993E-5A86B7F0BA66}" destId="{0EFD8EE0-B463-FF4B-8B4C-B0F2D1C1482F}" srcOrd="6" destOrd="0" presId="urn:microsoft.com/office/officeart/2005/8/layout/cycle6"/>
    <dgm:cxn modelId="{24718C3A-AD4E-494B-8BEE-699FD8E82F40}" type="presParOf" srcId="{F6538127-8C1D-A246-993E-5A86B7F0BA66}" destId="{6B9DA83F-C053-CA48-B3EE-EE48336C8496}" srcOrd="7" destOrd="0" presId="urn:microsoft.com/office/officeart/2005/8/layout/cycle6"/>
    <dgm:cxn modelId="{CD081350-799C-6B49-B098-B888BF9AC742}" type="presParOf" srcId="{F6538127-8C1D-A246-993E-5A86B7F0BA66}" destId="{1437ACE5-DBFB-2946-A742-AEF04D9D3B83}" srcOrd="8" destOrd="0" presId="urn:microsoft.com/office/officeart/2005/8/layout/cycle6"/>
    <dgm:cxn modelId="{843FAE50-A65A-5B4F-ABD7-CFC3EB26C5A4}" type="presParOf" srcId="{F6538127-8C1D-A246-993E-5A86B7F0BA66}" destId="{A2A4EB1D-2B81-9F4C-AA2F-D809219E2885}" srcOrd="9" destOrd="0" presId="urn:microsoft.com/office/officeart/2005/8/layout/cycle6"/>
    <dgm:cxn modelId="{D571D912-95FC-A941-8177-5BBDF70F785E}" type="presParOf" srcId="{F6538127-8C1D-A246-993E-5A86B7F0BA66}" destId="{892398B1-9214-834A-98DF-BD06FFFC1AE2}" srcOrd="10" destOrd="0" presId="urn:microsoft.com/office/officeart/2005/8/layout/cycle6"/>
    <dgm:cxn modelId="{95E47E9D-09FE-8341-AADB-86F4676C65C4}" type="presParOf" srcId="{F6538127-8C1D-A246-993E-5A86B7F0BA66}" destId="{0A7999BF-6053-994A-99DB-F346EEC7383C}" srcOrd="11" destOrd="0" presId="urn:microsoft.com/office/officeart/2005/8/layout/cycle6"/>
    <dgm:cxn modelId="{95AA2FF1-63F6-D149-9E74-6573F3219986}" type="presParOf" srcId="{F6538127-8C1D-A246-993E-5A86B7F0BA66}" destId="{BAC43012-2272-2440-B228-C8870CA73D1D}" srcOrd="12" destOrd="0" presId="urn:microsoft.com/office/officeart/2005/8/layout/cycle6"/>
    <dgm:cxn modelId="{89DEB294-BFAD-574A-8F0F-B1676D60346E}" type="presParOf" srcId="{F6538127-8C1D-A246-993E-5A86B7F0BA66}" destId="{E2306FB9-A683-444D-B0B0-66C0B847BF41}" srcOrd="13" destOrd="0" presId="urn:microsoft.com/office/officeart/2005/8/layout/cycle6"/>
    <dgm:cxn modelId="{0DEF3EB7-8B74-9D43-8ED1-3AC8A5504EE8}" type="presParOf" srcId="{F6538127-8C1D-A246-993E-5A86B7F0BA66}" destId="{D968435D-0C9F-5840-828B-244F1DFE144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DE000-524C-444A-B86F-2EF2BEEC0EF1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E8CD6A-F3A6-5B4B-8E75-ABEC4CBD74EF}">
      <dgm:prSet phldrT="[Text]"/>
      <dgm:spPr/>
      <dgm:t>
        <a:bodyPr/>
        <a:lstStyle/>
        <a:p>
          <a:r>
            <a:rPr lang="en-US" dirty="0"/>
            <a:t>present state</a:t>
          </a:r>
        </a:p>
      </dgm:t>
    </dgm:pt>
    <dgm:pt modelId="{E9B1BCF4-470D-7D40-B039-B45BE733E9C9}" type="parTrans" cxnId="{1F28A00B-E6DE-E344-AB19-7720225848EF}">
      <dgm:prSet/>
      <dgm:spPr/>
      <dgm:t>
        <a:bodyPr/>
        <a:lstStyle/>
        <a:p>
          <a:endParaRPr lang="en-US"/>
        </a:p>
      </dgm:t>
    </dgm:pt>
    <dgm:pt modelId="{27B47DBC-5DE8-F04E-B0AC-1D4C4F1145E4}" type="sibTrans" cxnId="{1F28A00B-E6DE-E344-AB19-7720225848EF}">
      <dgm:prSet/>
      <dgm:spPr/>
      <dgm:t>
        <a:bodyPr/>
        <a:lstStyle/>
        <a:p>
          <a:endParaRPr lang="en-US"/>
        </a:p>
      </dgm:t>
    </dgm:pt>
    <dgm:pt modelId="{F468ADFA-984B-5F4A-8D43-37650A5CA169}">
      <dgm:prSet phldrT="[Text]"/>
      <dgm:spPr/>
      <dgm:t>
        <a:bodyPr/>
        <a:lstStyle/>
        <a:p>
          <a:r>
            <a:rPr lang="en-US" dirty="0"/>
            <a:t>desired state</a:t>
          </a:r>
        </a:p>
      </dgm:t>
    </dgm:pt>
    <dgm:pt modelId="{20A357F5-C4B2-FE46-965D-735338E6350F}" type="parTrans" cxnId="{F60C9017-E384-3449-A81B-C72C47EBB809}">
      <dgm:prSet/>
      <dgm:spPr/>
      <dgm:t>
        <a:bodyPr/>
        <a:lstStyle/>
        <a:p>
          <a:endParaRPr lang="en-US"/>
        </a:p>
      </dgm:t>
    </dgm:pt>
    <dgm:pt modelId="{9409D721-F78F-404C-8F49-FB024F5B1349}" type="sibTrans" cxnId="{F60C9017-E384-3449-A81B-C72C47EBB809}">
      <dgm:prSet/>
      <dgm:spPr/>
      <dgm:t>
        <a:bodyPr/>
        <a:lstStyle/>
        <a:p>
          <a:endParaRPr lang="en-US"/>
        </a:p>
      </dgm:t>
    </dgm:pt>
    <dgm:pt modelId="{2514605C-0868-344D-9E55-21BCE1E7516C}">
      <dgm:prSet phldrT="[Text]"/>
      <dgm:spPr/>
      <dgm:t>
        <a:bodyPr/>
        <a:lstStyle/>
        <a:p>
          <a:r>
            <a:rPr lang="en-US" dirty="0"/>
            <a:t>action plans</a:t>
          </a:r>
        </a:p>
      </dgm:t>
    </dgm:pt>
    <dgm:pt modelId="{EE02E8E2-66CF-D54E-B84F-009548234026}" type="parTrans" cxnId="{5540D500-883F-734D-96D5-B2B6DF46BD9C}">
      <dgm:prSet/>
      <dgm:spPr/>
      <dgm:t>
        <a:bodyPr/>
        <a:lstStyle/>
        <a:p>
          <a:endParaRPr lang="en-US"/>
        </a:p>
      </dgm:t>
    </dgm:pt>
    <dgm:pt modelId="{8E77D7B5-62B7-1F47-9698-0B913B379D92}" type="sibTrans" cxnId="{5540D500-883F-734D-96D5-B2B6DF46BD9C}">
      <dgm:prSet/>
      <dgm:spPr/>
      <dgm:t>
        <a:bodyPr/>
        <a:lstStyle/>
        <a:p>
          <a:endParaRPr lang="en-US"/>
        </a:p>
      </dgm:t>
    </dgm:pt>
    <dgm:pt modelId="{1F19DD68-9439-1F46-9460-C96E812965EB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9C35F18F-3270-F040-B788-AF7CE802E6E0}" type="parTrans" cxnId="{C6AE32D5-564C-2B46-BC54-30968180773E}">
      <dgm:prSet/>
      <dgm:spPr/>
      <dgm:t>
        <a:bodyPr/>
        <a:lstStyle/>
        <a:p>
          <a:endParaRPr lang="en-US"/>
        </a:p>
      </dgm:t>
    </dgm:pt>
    <dgm:pt modelId="{8DE29636-288C-F442-B070-8DCAF6C2455C}" type="sibTrans" cxnId="{C6AE32D5-564C-2B46-BC54-30968180773E}">
      <dgm:prSet/>
      <dgm:spPr/>
      <dgm:t>
        <a:bodyPr/>
        <a:lstStyle/>
        <a:p>
          <a:endParaRPr lang="en-US"/>
        </a:p>
      </dgm:t>
    </dgm:pt>
    <dgm:pt modelId="{6A605BF5-4989-BC48-9498-12CAF5A0F5AD}">
      <dgm:prSet phldrT="[Text]"/>
      <dgm:spPr/>
      <dgm:t>
        <a:bodyPr/>
        <a:lstStyle/>
        <a:p>
          <a:r>
            <a:rPr lang="en-US" dirty="0"/>
            <a:t>obstacles</a:t>
          </a:r>
        </a:p>
      </dgm:t>
    </dgm:pt>
    <dgm:pt modelId="{C030D828-0EF8-0B48-84D8-FFF954FB0093}" type="parTrans" cxnId="{683FF657-B3D2-7540-B5AD-A0E6128E6B38}">
      <dgm:prSet/>
      <dgm:spPr/>
      <dgm:t>
        <a:bodyPr/>
        <a:lstStyle/>
        <a:p>
          <a:endParaRPr lang="en-US"/>
        </a:p>
      </dgm:t>
    </dgm:pt>
    <dgm:pt modelId="{18407302-6E20-A346-BF8A-66192E06717F}" type="sibTrans" cxnId="{683FF657-B3D2-7540-B5AD-A0E6128E6B38}">
      <dgm:prSet/>
      <dgm:spPr/>
      <dgm:t>
        <a:bodyPr/>
        <a:lstStyle/>
        <a:p>
          <a:endParaRPr lang="en-US"/>
        </a:p>
      </dgm:t>
    </dgm:pt>
    <dgm:pt modelId="{1934D576-F027-124F-844C-33EDAF96EF1A}" type="pres">
      <dgm:prSet presAssocID="{147DE000-524C-444A-B86F-2EF2BEEC0EF1}" presName="cycle" presStyleCnt="0">
        <dgm:presLayoutVars>
          <dgm:dir/>
          <dgm:resizeHandles val="exact"/>
        </dgm:presLayoutVars>
      </dgm:prSet>
      <dgm:spPr/>
    </dgm:pt>
    <dgm:pt modelId="{EFD26929-9EFF-CD42-AB31-421BF8238821}" type="pres">
      <dgm:prSet presAssocID="{4EE8CD6A-F3A6-5B4B-8E75-ABEC4CBD74EF}" presName="node" presStyleLbl="node1" presStyleIdx="0" presStyleCnt="5">
        <dgm:presLayoutVars>
          <dgm:bulletEnabled val="1"/>
        </dgm:presLayoutVars>
      </dgm:prSet>
      <dgm:spPr/>
    </dgm:pt>
    <dgm:pt modelId="{E5C19AC6-26B6-F747-8C5F-BDFE00DCC9DD}" type="pres">
      <dgm:prSet presAssocID="{4EE8CD6A-F3A6-5B4B-8E75-ABEC4CBD74EF}" presName="spNode" presStyleCnt="0"/>
      <dgm:spPr/>
    </dgm:pt>
    <dgm:pt modelId="{EA669B57-D907-D541-8C06-D07D6277F3C6}" type="pres">
      <dgm:prSet presAssocID="{27B47DBC-5DE8-F04E-B0AC-1D4C4F1145E4}" presName="sibTrans" presStyleLbl="sibTrans1D1" presStyleIdx="0" presStyleCnt="5"/>
      <dgm:spPr/>
    </dgm:pt>
    <dgm:pt modelId="{1E0C5816-6F67-244B-9CA9-5BD4001EF48B}" type="pres">
      <dgm:prSet presAssocID="{F468ADFA-984B-5F4A-8D43-37650A5CA169}" presName="node" presStyleLbl="node1" presStyleIdx="1" presStyleCnt="5">
        <dgm:presLayoutVars>
          <dgm:bulletEnabled val="1"/>
        </dgm:presLayoutVars>
      </dgm:prSet>
      <dgm:spPr/>
    </dgm:pt>
    <dgm:pt modelId="{8157B1FD-8744-E14E-A754-CB2527F206ED}" type="pres">
      <dgm:prSet presAssocID="{F468ADFA-984B-5F4A-8D43-37650A5CA169}" presName="spNode" presStyleCnt="0"/>
      <dgm:spPr/>
    </dgm:pt>
    <dgm:pt modelId="{EFC204B4-6FF1-894C-A9F1-C3AF93DEBDAD}" type="pres">
      <dgm:prSet presAssocID="{9409D721-F78F-404C-8F49-FB024F5B1349}" presName="sibTrans" presStyleLbl="sibTrans1D1" presStyleIdx="1" presStyleCnt="5"/>
      <dgm:spPr/>
    </dgm:pt>
    <dgm:pt modelId="{3D4C1F65-AA0C-8649-817D-04947D35D8C0}" type="pres">
      <dgm:prSet presAssocID="{2514605C-0868-344D-9E55-21BCE1E7516C}" presName="node" presStyleLbl="node1" presStyleIdx="2" presStyleCnt="5">
        <dgm:presLayoutVars>
          <dgm:bulletEnabled val="1"/>
        </dgm:presLayoutVars>
      </dgm:prSet>
      <dgm:spPr/>
    </dgm:pt>
    <dgm:pt modelId="{BBA1735F-07E6-E54F-B51F-9175BD84E78C}" type="pres">
      <dgm:prSet presAssocID="{2514605C-0868-344D-9E55-21BCE1E7516C}" presName="spNode" presStyleCnt="0"/>
      <dgm:spPr/>
    </dgm:pt>
    <dgm:pt modelId="{2335FF85-CC5E-D940-B8DC-B2A6FA00EA99}" type="pres">
      <dgm:prSet presAssocID="{8E77D7B5-62B7-1F47-9698-0B913B379D92}" presName="sibTrans" presStyleLbl="sibTrans1D1" presStyleIdx="2" presStyleCnt="5"/>
      <dgm:spPr/>
    </dgm:pt>
    <dgm:pt modelId="{0EA3E9E4-2520-A140-9D95-754F7504D615}" type="pres">
      <dgm:prSet presAssocID="{1F19DD68-9439-1F46-9460-C96E812965EB}" presName="node" presStyleLbl="node1" presStyleIdx="3" presStyleCnt="5">
        <dgm:presLayoutVars>
          <dgm:bulletEnabled val="1"/>
        </dgm:presLayoutVars>
      </dgm:prSet>
      <dgm:spPr/>
    </dgm:pt>
    <dgm:pt modelId="{319BCF77-E5AF-5943-B59D-246F4A5F0D17}" type="pres">
      <dgm:prSet presAssocID="{1F19DD68-9439-1F46-9460-C96E812965EB}" presName="spNode" presStyleCnt="0"/>
      <dgm:spPr/>
    </dgm:pt>
    <dgm:pt modelId="{484C2B93-3DCC-E843-AD3D-D40D89DB0F1E}" type="pres">
      <dgm:prSet presAssocID="{8DE29636-288C-F442-B070-8DCAF6C2455C}" presName="sibTrans" presStyleLbl="sibTrans1D1" presStyleIdx="3" presStyleCnt="5"/>
      <dgm:spPr/>
    </dgm:pt>
    <dgm:pt modelId="{5C73C7D5-536D-A64C-A75C-E10C7F8C0BAA}" type="pres">
      <dgm:prSet presAssocID="{6A605BF5-4989-BC48-9498-12CAF5A0F5AD}" presName="node" presStyleLbl="node1" presStyleIdx="4" presStyleCnt="5">
        <dgm:presLayoutVars>
          <dgm:bulletEnabled val="1"/>
        </dgm:presLayoutVars>
      </dgm:prSet>
      <dgm:spPr/>
    </dgm:pt>
    <dgm:pt modelId="{01FB3191-39C6-4A41-940C-4C38DAB84E9C}" type="pres">
      <dgm:prSet presAssocID="{6A605BF5-4989-BC48-9498-12CAF5A0F5AD}" presName="spNode" presStyleCnt="0"/>
      <dgm:spPr/>
    </dgm:pt>
    <dgm:pt modelId="{C5D35FC4-CDD7-9B41-B1D4-0D0F36172A7D}" type="pres">
      <dgm:prSet presAssocID="{18407302-6E20-A346-BF8A-66192E06717F}" presName="sibTrans" presStyleLbl="sibTrans1D1" presStyleIdx="4" presStyleCnt="5"/>
      <dgm:spPr/>
    </dgm:pt>
  </dgm:ptLst>
  <dgm:cxnLst>
    <dgm:cxn modelId="{5540D500-883F-734D-96D5-B2B6DF46BD9C}" srcId="{147DE000-524C-444A-B86F-2EF2BEEC0EF1}" destId="{2514605C-0868-344D-9E55-21BCE1E7516C}" srcOrd="2" destOrd="0" parTransId="{EE02E8E2-66CF-D54E-B84F-009548234026}" sibTransId="{8E77D7B5-62B7-1F47-9698-0B913B379D92}"/>
    <dgm:cxn modelId="{3F16F205-2EE6-4F4D-9A6B-EE2B03CCE83F}" type="presOf" srcId="{2514605C-0868-344D-9E55-21BCE1E7516C}" destId="{3D4C1F65-AA0C-8649-817D-04947D35D8C0}" srcOrd="0" destOrd="0" presId="urn:microsoft.com/office/officeart/2005/8/layout/cycle6"/>
    <dgm:cxn modelId="{1F28A00B-E6DE-E344-AB19-7720225848EF}" srcId="{147DE000-524C-444A-B86F-2EF2BEEC0EF1}" destId="{4EE8CD6A-F3A6-5B4B-8E75-ABEC4CBD74EF}" srcOrd="0" destOrd="0" parTransId="{E9B1BCF4-470D-7D40-B039-B45BE733E9C9}" sibTransId="{27B47DBC-5DE8-F04E-B0AC-1D4C4F1145E4}"/>
    <dgm:cxn modelId="{F60C9017-E384-3449-A81B-C72C47EBB809}" srcId="{147DE000-524C-444A-B86F-2EF2BEEC0EF1}" destId="{F468ADFA-984B-5F4A-8D43-37650A5CA169}" srcOrd="1" destOrd="0" parTransId="{20A357F5-C4B2-FE46-965D-735338E6350F}" sibTransId="{9409D721-F78F-404C-8F49-FB024F5B1349}"/>
    <dgm:cxn modelId="{E04CF522-C603-CA40-A6D6-3EBAFFE6CF9C}" type="presOf" srcId="{27B47DBC-5DE8-F04E-B0AC-1D4C4F1145E4}" destId="{EA669B57-D907-D541-8C06-D07D6277F3C6}" srcOrd="0" destOrd="0" presId="urn:microsoft.com/office/officeart/2005/8/layout/cycle6"/>
    <dgm:cxn modelId="{BE6EC654-5593-C64D-A1BD-767462D54AC4}" type="presOf" srcId="{1F19DD68-9439-1F46-9460-C96E812965EB}" destId="{0EA3E9E4-2520-A140-9D95-754F7504D615}" srcOrd="0" destOrd="0" presId="urn:microsoft.com/office/officeart/2005/8/layout/cycle6"/>
    <dgm:cxn modelId="{683FF657-B3D2-7540-B5AD-A0E6128E6B38}" srcId="{147DE000-524C-444A-B86F-2EF2BEEC0EF1}" destId="{6A605BF5-4989-BC48-9498-12CAF5A0F5AD}" srcOrd="4" destOrd="0" parTransId="{C030D828-0EF8-0B48-84D8-FFF954FB0093}" sibTransId="{18407302-6E20-A346-BF8A-66192E06717F}"/>
    <dgm:cxn modelId="{83483867-E9BF-D84F-B7E9-A5901D1CD3E9}" type="presOf" srcId="{8DE29636-288C-F442-B070-8DCAF6C2455C}" destId="{484C2B93-3DCC-E843-AD3D-D40D89DB0F1E}" srcOrd="0" destOrd="0" presId="urn:microsoft.com/office/officeart/2005/8/layout/cycle6"/>
    <dgm:cxn modelId="{65233776-1D20-5046-8783-156413D38D9C}" type="presOf" srcId="{18407302-6E20-A346-BF8A-66192E06717F}" destId="{C5D35FC4-CDD7-9B41-B1D4-0D0F36172A7D}" srcOrd="0" destOrd="0" presId="urn:microsoft.com/office/officeart/2005/8/layout/cycle6"/>
    <dgm:cxn modelId="{EF574681-73B8-4843-9E31-117214C612AA}" type="presOf" srcId="{F468ADFA-984B-5F4A-8D43-37650A5CA169}" destId="{1E0C5816-6F67-244B-9CA9-5BD4001EF48B}" srcOrd="0" destOrd="0" presId="urn:microsoft.com/office/officeart/2005/8/layout/cycle6"/>
    <dgm:cxn modelId="{A2B50AA6-7B62-A746-8744-616F613BCEB8}" type="presOf" srcId="{4EE8CD6A-F3A6-5B4B-8E75-ABEC4CBD74EF}" destId="{EFD26929-9EFF-CD42-AB31-421BF8238821}" srcOrd="0" destOrd="0" presId="urn:microsoft.com/office/officeart/2005/8/layout/cycle6"/>
    <dgm:cxn modelId="{3BE92EB5-19E3-9F4C-91D9-C352F0F58556}" type="presOf" srcId="{147DE000-524C-444A-B86F-2EF2BEEC0EF1}" destId="{1934D576-F027-124F-844C-33EDAF96EF1A}" srcOrd="0" destOrd="0" presId="urn:microsoft.com/office/officeart/2005/8/layout/cycle6"/>
    <dgm:cxn modelId="{114ED5CA-A1F9-C140-847A-F597D9FE5593}" type="presOf" srcId="{8E77D7B5-62B7-1F47-9698-0B913B379D92}" destId="{2335FF85-CC5E-D940-B8DC-B2A6FA00EA99}" srcOrd="0" destOrd="0" presId="urn:microsoft.com/office/officeart/2005/8/layout/cycle6"/>
    <dgm:cxn modelId="{ED10CFCE-5FC1-D044-B084-5017C445CA17}" type="presOf" srcId="{9409D721-F78F-404C-8F49-FB024F5B1349}" destId="{EFC204B4-6FF1-894C-A9F1-C3AF93DEBDAD}" srcOrd="0" destOrd="0" presId="urn:microsoft.com/office/officeart/2005/8/layout/cycle6"/>
    <dgm:cxn modelId="{C6AE32D5-564C-2B46-BC54-30968180773E}" srcId="{147DE000-524C-444A-B86F-2EF2BEEC0EF1}" destId="{1F19DD68-9439-1F46-9460-C96E812965EB}" srcOrd="3" destOrd="0" parTransId="{9C35F18F-3270-F040-B788-AF7CE802E6E0}" sibTransId="{8DE29636-288C-F442-B070-8DCAF6C2455C}"/>
    <dgm:cxn modelId="{DB95EDDB-53E7-F541-BBF1-2D586B217755}" type="presOf" srcId="{6A605BF5-4989-BC48-9498-12CAF5A0F5AD}" destId="{5C73C7D5-536D-A64C-A75C-E10C7F8C0BAA}" srcOrd="0" destOrd="0" presId="urn:microsoft.com/office/officeart/2005/8/layout/cycle6"/>
    <dgm:cxn modelId="{7C01E1F0-0584-284C-83CB-CAD60B928E95}" type="presParOf" srcId="{1934D576-F027-124F-844C-33EDAF96EF1A}" destId="{EFD26929-9EFF-CD42-AB31-421BF8238821}" srcOrd="0" destOrd="0" presId="urn:microsoft.com/office/officeart/2005/8/layout/cycle6"/>
    <dgm:cxn modelId="{841CD2D2-5667-FA47-B135-8316A91D4043}" type="presParOf" srcId="{1934D576-F027-124F-844C-33EDAF96EF1A}" destId="{E5C19AC6-26B6-F747-8C5F-BDFE00DCC9DD}" srcOrd="1" destOrd="0" presId="urn:microsoft.com/office/officeart/2005/8/layout/cycle6"/>
    <dgm:cxn modelId="{E058163B-AAB1-474B-84CE-9CF922A86B48}" type="presParOf" srcId="{1934D576-F027-124F-844C-33EDAF96EF1A}" destId="{EA669B57-D907-D541-8C06-D07D6277F3C6}" srcOrd="2" destOrd="0" presId="urn:microsoft.com/office/officeart/2005/8/layout/cycle6"/>
    <dgm:cxn modelId="{D913B44C-C120-1D4F-97FC-044448F9D777}" type="presParOf" srcId="{1934D576-F027-124F-844C-33EDAF96EF1A}" destId="{1E0C5816-6F67-244B-9CA9-5BD4001EF48B}" srcOrd="3" destOrd="0" presId="urn:microsoft.com/office/officeart/2005/8/layout/cycle6"/>
    <dgm:cxn modelId="{41A6229A-7A43-B54F-AD23-8042B7C45107}" type="presParOf" srcId="{1934D576-F027-124F-844C-33EDAF96EF1A}" destId="{8157B1FD-8744-E14E-A754-CB2527F206ED}" srcOrd="4" destOrd="0" presId="urn:microsoft.com/office/officeart/2005/8/layout/cycle6"/>
    <dgm:cxn modelId="{B2E383C3-AAF7-9643-AE64-A5A080BA8939}" type="presParOf" srcId="{1934D576-F027-124F-844C-33EDAF96EF1A}" destId="{EFC204B4-6FF1-894C-A9F1-C3AF93DEBDAD}" srcOrd="5" destOrd="0" presId="urn:microsoft.com/office/officeart/2005/8/layout/cycle6"/>
    <dgm:cxn modelId="{42FE4863-F42B-9645-87A5-BD9F6AC88E2D}" type="presParOf" srcId="{1934D576-F027-124F-844C-33EDAF96EF1A}" destId="{3D4C1F65-AA0C-8649-817D-04947D35D8C0}" srcOrd="6" destOrd="0" presId="urn:microsoft.com/office/officeart/2005/8/layout/cycle6"/>
    <dgm:cxn modelId="{867E220E-A3F1-A142-B236-6D8810717871}" type="presParOf" srcId="{1934D576-F027-124F-844C-33EDAF96EF1A}" destId="{BBA1735F-07E6-E54F-B51F-9175BD84E78C}" srcOrd="7" destOrd="0" presId="urn:microsoft.com/office/officeart/2005/8/layout/cycle6"/>
    <dgm:cxn modelId="{10FBC408-492F-094A-9A3F-D84B72790B3E}" type="presParOf" srcId="{1934D576-F027-124F-844C-33EDAF96EF1A}" destId="{2335FF85-CC5E-D940-B8DC-B2A6FA00EA99}" srcOrd="8" destOrd="0" presId="urn:microsoft.com/office/officeart/2005/8/layout/cycle6"/>
    <dgm:cxn modelId="{157F54C2-798B-E644-A591-CACF8123C546}" type="presParOf" srcId="{1934D576-F027-124F-844C-33EDAF96EF1A}" destId="{0EA3E9E4-2520-A140-9D95-754F7504D615}" srcOrd="9" destOrd="0" presId="urn:microsoft.com/office/officeart/2005/8/layout/cycle6"/>
    <dgm:cxn modelId="{E226CDC5-3BFB-404B-8E4B-4127E141BB30}" type="presParOf" srcId="{1934D576-F027-124F-844C-33EDAF96EF1A}" destId="{319BCF77-E5AF-5943-B59D-246F4A5F0D17}" srcOrd="10" destOrd="0" presId="urn:microsoft.com/office/officeart/2005/8/layout/cycle6"/>
    <dgm:cxn modelId="{E094936F-161A-FC4D-98F6-E53C246CC941}" type="presParOf" srcId="{1934D576-F027-124F-844C-33EDAF96EF1A}" destId="{484C2B93-3DCC-E843-AD3D-D40D89DB0F1E}" srcOrd="11" destOrd="0" presId="urn:microsoft.com/office/officeart/2005/8/layout/cycle6"/>
    <dgm:cxn modelId="{7B910DC8-8F97-0C4B-A584-472C491553C7}" type="presParOf" srcId="{1934D576-F027-124F-844C-33EDAF96EF1A}" destId="{5C73C7D5-536D-A64C-A75C-E10C7F8C0BAA}" srcOrd="12" destOrd="0" presId="urn:microsoft.com/office/officeart/2005/8/layout/cycle6"/>
    <dgm:cxn modelId="{AFC2579F-EBE2-144D-A55D-A5CC18895897}" type="presParOf" srcId="{1934D576-F027-124F-844C-33EDAF96EF1A}" destId="{01FB3191-39C6-4A41-940C-4C38DAB84E9C}" srcOrd="13" destOrd="0" presId="urn:microsoft.com/office/officeart/2005/8/layout/cycle6"/>
    <dgm:cxn modelId="{7FDAFBCF-6D4D-BD46-A79C-D09CFE505B38}" type="presParOf" srcId="{1934D576-F027-124F-844C-33EDAF96EF1A}" destId="{C5D35FC4-CDD7-9B41-B1D4-0D0F36172A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58784-8361-E944-90D5-D56B3EEF4AD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FA8C2A-BEA8-7C4D-B160-F548E2BC4E31}">
      <dgm:prSet phldrT="[Text]"/>
      <dgm:spPr>
        <a:gradFill rotWithShape="0">
          <a:gsLst>
            <a:gs pos="17000">
              <a:srgbClr val="3AA5C5"/>
            </a:gs>
            <a:gs pos="0">
              <a:srgbClr val="7030A0">
                <a:alpha val="23000"/>
              </a:srgb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effectLst>
          <a:glow rad="127000">
            <a:schemeClr val="accent1">
              <a:alpha val="69000"/>
            </a:schemeClr>
          </a:glow>
        </a:effectLst>
      </dgm:spPr>
      <dgm:t>
        <a:bodyPr/>
        <a:lstStyle/>
        <a:p>
          <a:r>
            <a:rPr lang="en-US" dirty="0"/>
            <a:t>center</a:t>
          </a:r>
        </a:p>
      </dgm:t>
    </dgm:pt>
    <dgm:pt modelId="{353E9831-9753-E94E-BC65-4B7EBD263AFF}" type="parTrans" cxnId="{695CB03D-53F6-6B40-BF37-5784974B04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77339E-1185-C941-88EC-58E277DB37BD}" type="sibTrans" cxnId="{695CB03D-53F6-6B40-BF37-5784974B04C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1BA197-F49D-304A-9C02-68D702442973}">
      <dgm:prSet phldrT="[Text]"/>
      <dgm:spPr/>
      <dgm:t>
        <a:bodyPr/>
        <a:lstStyle/>
        <a:p>
          <a:r>
            <a:rPr lang="en-US" dirty="0"/>
            <a:t>Desired state</a:t>
          </a:r>
        </a:p>
      </dgm:t>
    </dgm:pt>
    <dgm:pt modelId="{B1739C17-A1EE-4A4B-B19B-985731DE19CF}" type="parTrans" cxnId="{CF3D6F20-BA65-1A4F-8D44-4D9137671C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4D9D582-707D-E745-976C-05A86053AB6F}" type="sibTrans" cxnId="{CF3D6F20-BA65-1A4F-8D44-4D9137671C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0943CA-0C2C-6B4E-B3C3-BA7A50DE21B6}">
      <dgm:prSet phldrT="[Text]"/>
      <dgm:spPr/>
      <dgm:t>
        <a:bodyPr/>
        <a:lstStyle/>
        <a:p>
          <a:r>
            <a:rPr lang="en-US"/>
            <a:t>Obstacles</a:t>
          </a:r>
          <a:endParaRPr lang="en-US" dirty="0"/>
        </a:p>
      </dgm:t>
    </dgm:pt>
    <dgm:pt modelId="{B68A260F-AFE3-CB41-936A-C8C7A2D49D0D}" type="parTrans" cxnId="{C1DAE0B2-5B2B-C047-8A6A-A31478D5AA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843A9B0-7874-EE42-ABFD-BA62C9C8089A}" type="sibTrans" cxnId="{C1DAE0B2-5B2B-C047-8A6A-A31478D5AA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3E0302-8867-B44D-A0BE-1923E22C0375}">
      <dgm:prSet phldrT="[Text]"/>
      <dgm:spPr/>
      <dgm:t>
        <a:bodyPr/>
        <a:lstStyle/>
        <a:p>
          <a:r>
            <a:rPr lang="en-US"/>
            <a:t>Present state</a:t>
          </a:r>
          <a:endParaRPr lang="en-US" dirty="0"/>
        </a:p>
      </dgm:t>
    </dgm:pt>
    <dgm:pt modelId="{01E2F5E3-2B23-514B-84E8-831A505A3CB9}" type="parTrans" cxnId="{C0C9510F-F61A-194A-84AB-92CF287F61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363B222-0063-3F4A-9BAA-1BB8E4C8D1E7}" type="sibTrans" cxnId="{C0C9510F-F61A-194A-84AB-92CF287F61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B4A1C1-DDE2-5543-89DC-0DC340F1B489}">
      <dgm:prSet phldrT="[Text]"/>
      <dgm:spPr/>
      <dgm:t>
        <a:bodyPr/>
        <a:lstStyle/>
        <a:p>
          <a:r>
            <a:rPr lang="en-US"/>
            <a:t>resources</a:t>
          </a:r>
          <a:endParaRPr lang="en-US" dirty="0"/>
        </a:p>
      </dgm:t>
    </dgm:pt>
    <dgm:pt modelId="{BEF88C71-3286-9643-9ECB-35F92FC8C577}" type="parTrans" cxnId="{9BCD940A-29C4-B940-A136-DDC5F82B63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50123D-0636-C949-A3C5-73B682436BCC}" type="sibTrans" cxnId="{9BCD940A-29C4-B940-A136-DDC5F82B631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A3B038-68EC-9A4F-B6F9-9A026F581192}" type="pres">
      <dgm:prSet presAssocID="{02A58784-8361-E944-90D5-D56B3EEF4A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91EA01-A8C6-F54E-A700-DACC62D12A6F}" type="pres">
      <dgm:prSet presAssocID="{38FA8C2A-BEA8-7C4D-B160-F548E2BC4E31}" presName="centerShape" presStyleLbl="node0" presStyleIdx="0" presStyleCnt="1" custScaleX="53998" custScaleY="49844"/>
      <dgm:spPr/>
    </dgm:pt>
    <dgm:pt modelId="{A34864E3-A297-E44A-AD8E-17DE2243FA5C}" type="pres">
      <dgm:prSet presAssocID="{E51BA197-F49D-304A-9C02-68D702442973}" presName="node" presStyleLbl="node1" presStyleIdx="0" presStyleCnt="4">
        <dgm:presLayoutVars>
          <dgm:bulletEnabled val="1"/>
        </dgm:presLayoutVars>
      </dgm:prSet>
      <dgm:spPr/>
    </dgm:pt>
    <dgm:pt modelId="{26A858AC-640A-994F-9E91-31CC79CAD2B7}" type="pres">
      <dgm:prSet presAssocID="{E51BA197-F49D-304A-9C02-68D702442973}" presName="dummy" presStyleCnt="0"/>
      <dgm:spPr/>
    </dgm:pt>
    <dgm:pt modelId="{211BCEE2-968F-D045-A3FC-B86125709ECD}" type="pres">
      <dgm:prSet presAssocID="{94D9D582-707D-E745-976C-05A86053AB6F}" presName="sibTrans" presStyleLbl="sibTrans2D1" presStyleIdx="0" presStyleCnt="4"/>
      <dgm:spPr/>
    </dgm:pt>
    <dgm:pt modelId="{BDC88B5F-B6C1-4C44-8C2A-3E7F21498AA0}" type="pres">
      <dgm:prSet presAssocID="{490943CA-0C2C-6B4E-B3C3-BA7A50DE21B6}" presName="node" presStyleLbl="node1" presStyleIdx="1" presStyleCnt="4">
        <dgm:presLayoutVars>
          <dgm:bulletEnabled val="1"/>
        </dgm:presLayoutVars>
      </dgm:prSet>
      <dgm:spPr/>
    </dgm:pt>
    <dgm:pt modelId="{64ACF17B-2C25-FC4E-94BD-87455A574A33}" type="pres">
      <dgm:prSet presAssocID="{490943CA-0C2C-6B4E-B3C3-BA7A50DE21B6}" presName="dummy" presStyleCnt="0"/>
      <dgm:spPr/>
    </dgm:pt>
    <dgm:pt modelId="{71B75DDC-21CF-9447-BDEF-FF20C50F8BF8}" type="pres">
      <dgm:prSet presAssocID="{6843A9B0-7874-EE42-ABFD-BA62C9C8089A}" presName="sibTrans" presStyleLbl="sibTrans2D1" presStyleIdx="1" presStyleCnt="4"/>
      <dgm:spPr/>
    </dgm:pt>
    <dgm:pt modelId="{6C1ECEBE-F7C7-9241-A78B-2070EA7DDCA7}" type="pres">
      <dgm:prSet presAssocID="{CC3E0302-8867-B44D-A0BE-1923E22C0375}" presName="node" presStyleLbl="node1" presStyleIdx="2" presStyleCnt="4">
        <dgm:presLayoutVars>
          <dgm:bulletEnabled val="1"/>
        </dgm:presLayoutVars>
      </dgm:prSet>
      <dgm:spPr/>
    </dgm:pt>
    <dgm:pt modelId="{3429DBBA-01E4-A246-813B-2A9EF88BD76E}" type="pres">
      <dgm:prSet presAssocID="{CC3E0302-8867-B44D-A0BE-1923E22C0375}" presName="dummy" presStyleCnt="0"/>
      <dgm:spPr/>
    </dgm:pt>
    <dgm:pt modelId="{42E0A8DC-D948-1E4E-BF31-66BE4FBCB91E}" type="pres">
      <dgm:prSet presAssocID="{C363B222-0063-3F4A-9BAA-1BB8E4C8D1E7}" presName="sibTrans" presStyleLbl="sibTrans2D1" presStyleIdx="2" presStyleCnt="4"/>
      <dgm:spPr/>
    </dgm:pt>
    <dgm:pt modelId="{0A9AC143-3F09-0D42-9982-9B993C30BC26}" type="pres">
      <dgm:prSet presAssocID="{EFB4A1C1-DDE2-5543-89DC-0DC340F1B489}" presName="node" presStyleLbl="node1" presStyleIdx="3" presStyleCnt="4">
        <dgm:presLayoutVars>
          <dgm:bulletEnabled val="1"/>
        </dgm:presLayoutVars>
      </dgm:prSet>
      <dgm:spPr/>
    </dgm:pt>
    <dgm:pt modelId="{14E5A608-8AF0-7D4C-A49A-B34140F85B69}" type="pres">
      <dgm:prSet presAssocID="{EFB4A1C1-DDE2-5543-89DC-0DC340F1B489}" presName="dummy" presStyleCnt="0"/>
      <dgm:spPr/>
    </dgm:pt>
    <dgm:pt modelId="{43E18404-6360-C54A-B7B9-BAF301D728E6}" type="pres">
      <dgm:prSet presAssocID="{8850123D-0636-C949-A3C5-73B682436BCC}" presName="sibTrans" presStyleLbl="sibTrans2D1" presStyleIdx="3" presStyleCnt="4"/>
      <dgm:spPr/>
    </dgm:pt>
  </dgm:ptLst>
  <dgm:cxnLst>
    <dgm:cxn modelId="{9BCD940A-29C4-B940-A136-DDC5F82B6313}" srcId="{38FA8C2A-BEA8-7C4D-B160-F548E2BC4E31}" destId="{EFB4A1C1-DDE2-5543-89DC-0DC340F1B489}" srcOrd="3" destOrd="0" parTransId="{BEF88C71-3286-9643-9ECB-35F92FC8C577}" sibTransId="{8850123D-0636-C949-A3C5-73B682436BCC}"/>
    <dgm:cxn modelId="{7213C90C-2217-DC43-A06A-05336724E56D}" type="presOf" srcId="{02A58784-8361-E944-90D5-D56B3EEF4ADB}" destId="{DEA3B038-68EC-9A4F-B6F9-9A026F581192}" srcOrd="0" destOrd="0" presId="urn:microsoft.com/office/officeart/2005/8/layout/radial6"/>
    <dgm:cxn modelId="{C0C9510F-F61A-194A-84AB-92CF287F617A}" srcId="{38FA8C2A-BEA8-7C4D-B160-F548E2BC4E31}" destId="{CC3E0302-8867-B44D-A0BE-1923E22C0375}" srcOrd="2" destOrd="0" parTransId="{01E2F5E3-2B23-514B-84E8-831A505A3CB9}" sibTransId="{C363B222-0063-3F4A-9BAA-1BB8E4C8D1E7}"/>
    <dgm:cxn modelId="{0EBF7C15-E222-FB4A-9D2F-820D43F69C72}" type="presOf" srcId="{C363B222-0063-3F4A-9BAA-1BB8E4C8D1E7}" destId="{42E0A8DC-D948-1E4E-BF31-66BE4FBCB91E}" srcOrd="0" destOrd="0" presId="urn:microsoft.com/office/officeart/2005/8/layout/radial6"/>
    <dgm:cxn modelId="{CF3D6F20-BA65-1A4F-8D44-4D9137671C66}" srcId="{38FA8C2A-BEA8-7C4D-B160-F548E2BC4E31}" destId="{E51BA197-F49D-304A-9C02-68D702442973}" srcOrd="0" destOrd="0" parTransId="{B1739C17-A1EE-4A4B-B19B-985731DE19CF}" sibTransId="{94D9D582-707D-E745-976C-05A86053AB6F}"/>
    <dgm:cxn modelId="{96884821-E924-6A43-BED8-4F7A6393A36F}" type="presOf" srcId="{94D9D582-707D-E745-976C-05A86053AB6F}" destId="{211BCEE2-968F-D045-A3FC-B86125709ECD}" srcOrd="0" destOrd="0" presId="urn:microsoft.com/office/officeart/2005/8/layout/radial6"/>
    <dgm:cxn modelId="{695CB03D-53F6-6B40-BF37-5784974B04C7}" srcId="{02A58784-8361-E944-90D5-D56B3EEF4ADB}" destId="{38FA8C2A-BEA8-7C4D-B160-F548E2BC4E31}" srcOrd="0" destOrd="0" parTransId="{353E9831-9753-E94E-BC65-4B7EBD263AFF}" sibTransId="{C777339E-1185-C941-88EC-58E277DB37BD}"/>
    <dgm:cxn modelId="{91249544-5FFC-334A-ABBA-CC9F4E37F5F0}" type="presOf" srcId="{EFB4A1C1-DDE2-5543-89DC-0DC340F1B489}" destId="{0A9AC143-3F09-0D42-9982-9B993C30BC26}" srcOrd="0" destOrd="0" presId="urn:microsoft.com/office/officeart/2005/8/layout/radial6"/>
    <dgm:cxn modelId="{335C2F4F-B456-0942-BDAD-4F2D457DAC3E}" type="presOf" srcId="{8850123D-0636-C949-A3C5-73B682436BCC}" destId="{43E18404-6360-C54A-B7B9-BAF301D728E6}" srcOrd="0" destOrd="0" presId="urn:microsoft.com/office/officeart/2005/8/layout/radial6"/>
    <dgm:cxn modelId="{7E38506A-76BA-EA48-8F5C-E0F586BA4C39}" type="presOf" srcId="{CC3E0302-8867-B44D-A0BE-1923E22C0375}" destId="{6C1ECEBE-F7C7-9241-A78B-2070EA7DDCA7}" srcOrd="0" destOrd="0" presId="urn:microsoft.com/office/officeart/2005/8/layout/radial6"/>
    <dgm:cxn modelId="{77B8B9A9-48B4-4947-9E34-F5F8848BE8AA}" type="presOf" srcId="{490943CA-0C2C-6B4E-B3C3-BA7A50DE21B6}" destId="{BDC88B5F-B6C1-4C44-8C2A-3E7F21498AA0}" srcOrd="0" destOrd="0" presId="urn:microsoft.com/office/officeart/2005/8/layout/radial6"/>
    <dgm:cxn modelId="{C1DAE0B2-5B2B-C047-8A6A-A31478D5AA4E}" srcId="{38FA8C2A-BEA8-7C4D-B160-F548E2BC4E31}" destId="{490943CA-0C2C-6B4E-B3C3-BA7A50DE21B6}" srcOrd="1" destOrd="0" parTransId="{B68A260F-AFE3-CB41-936A-C8C7A2D49D0D}" sibTransId="{6843A9B0-7874-EE42-ABFD-BA62C9C8089A}"/>
    <dgm:cxn modelId="{C9A7CAC8-F578-7042-B10A-97EF10280FC9}" type="presOf" srcId="{6843A9B0-7874-EE42-ABFD-BA62C9C8089A}" destId="{71B75DDC-21CF-9447-BDEF-FF20C50F8BF8}" srcOrd="0" destOrd="0" presId="urn:microsoft.com/office/officeart/2005/8/layout/radial6"/>
    <dgm:cxn modelId="{2CFB9FD3-6041-3F4E-A2D2-C45A06E8833C}" type="presOf" srcId="{38FA8C2A-BEA8-7C4D-B160-F548E2BC4E31}" destId="{A591EA01-A8C6-F54E-A700-DACC62D12A6F}" srcOrd="0" destOrd="0" presId="urn:microsoft.com/office/officeart/2005/8/layout/radial6"/>
    <dgm:cxn modelId="{26747BE4-EBEB-AE44-8643-7F9B6FA03631}" type="presOf" srcId="{E51BA197-F49D-304A-9C02-68D702442973}" destId="{A34864E3-A297-E44A-AD8E-17DE2243FA5C}" srcOrd="0" destOrd="0" presId="urn:microsoft.com/office/officeart/2005/8/layout/radial6"/>
    <dgm:cxn modelId="{CE7C2203-C4C7-C84D-9DE6-9D4F6A216375}" type="presParOf" srcId="{DEA3B038-68EC-9A4F-B6F9-9A026F581192}" destId="{A591EA01-A8C6-F54E-A700-DACC62D12A6F}" srcOrd="0" destOrd="0" presId="urn:microsoft.com/office/officeart/2005/8/layout/radial6"/>
    <dgm:cxn modelId="{05A100F0-50E7-224D-8732-3E3048454C63}" type="presParOf" srcId="{DEA3B038-68EC-9A4F-B6F9-9A026F581192}" destId="{A34864E3-A297-E44A-AD8E-17DE2243FA5C}" srcOrd="1" destOrd="0" presId="urn:microsoft.com/office/officeart/2005/8/layout/radial6"/>
    <dgm:cxn modelId="{1A751BD0-FD7E-9F46-B9AD-931A64E620C2}" type="presParOf" srcId="{DEA3B038-68EC-9A4F-B6F9-9A026F581192}" destId="{26A858AC-640A-994F-9E91-31CC79CAD2B7}" srcOrd="2" destOrd="0" presId="urn:microsoft.com/office/officeart/2005/8/layout/radial6"/>
    <dgm:cxn modelId="{9B5B1081-5C18-944F-B3B2-8E4A3146505A}" type="presParOf" srcId="{DEA3B038-68EC-9A4F-B6F9-9A026F581192}" destId="{211BCEE2-968F-D045-A3FC-B86125709ECD}" srcOrd="3" destOrd="0" presId="urn:microsoft.com/office/officeart/2005/8/layout/radial6"/>
    <dgm:cxn modelId="{DB7F3280-0153-4042-96C5-C928286A226D}" type="presParOf" srcId="{DEA3B038-68EC-9A4F-B6F9-9A026F581192}" destId="{BDC88B5F-B6C1-4C44-8C2A-3E7F21498AA0}" srcOrd="4" destOrd="0" presId="urn:microsoft.com/office/officeart/2005/8/layout/radial6"/>
    <dgm:cxn modelId="{98A50CBB-6D03-AD4B-8488-7C5AE7031162}" type="presParOf" srcId="{DEA3B038-68EC-9A4F-B6F9-9A026F581192}" destId="{64ACF17B-2C25-FC4E-94BD-87455A574A33}" srcOrd="5" destOrd="0" presId="urn:microsoft.com/office/officeart/2005/8/layout/radial6"/>
    <dgm:cxn modelId="{53E14739-8D6F-994F-9033-59E7289D9E3D}" type="presParOf" srcId="{DEA3B038-68EC-9A4F-B6F9-9A026F581192}" destId="{71B75DDC-21CF-9447-BDEF-FF20C50F8BF8}" srcOrd="6" destOrd="0" presId="urn:microsoft.com/office/officeart/2005/8/layout/radial6"/>
    <dgm:cxn modelId="{2BF46861-DDBE-5A48-8E03-5A937D92A17C}" type="presParOf" srcId="{DEA3B038-68EC-9A4F-B6F9-9A026F581192}" destId="{6C1ECEBE-F7C7-9241-A78B-2070EA7DDCA7}" srcOrd="7" destOrd="0" presId="urn:microsoft.com/office/officeart/2005/8/layout/radial6"/>
    <dgm:cxn modelId="{04105EB9-0DC0-6844-9856-D3B1AC4B8065}" type="presParOf" srcId="{DEA3B038-68EC-9A4F-B6F9-9A026F581192}" destId="{3429DBBA-01E4-A246-813B-2A9EF88BD76E}" srcOrd="8" destOrd="0" presId="urn:microsoft.com/office/officeart/2005/8/layout/radial6"/>
    <dgm:cxn modelId="{F94AFE6D-95D8-A847-8AAD-C13700C16E8A}" type="presParOf" srcId="{DEA3B038-68EC-9A4F-B6F9-9A026F581192}" destId="{42E0A8DC-D948-1E4E-BF31-66BE4FBCB91E}" srcOrd="9" destOrd="0" presId="urn:microsoft.com/office/officeart/2005/8/layout/radial6"/>
    <dgm:cxn modelId="{C4DB656C-07AD-CF4B-9133-56448F421C19}" type="presParOf" srcId="{DEA3B038-68EC-9A4F-B6F9-9A026F581192}" destId="{0A9AC143-3F09-0D42-9982-9B993C30BC26}" srcOrd="10" destOrd="0" presId="urn:microsoft.com/office/officeart/2005/8/layout/radial6"/>
    <dgm:cxn modelId="{BEE6FA73-781A-4E4F-93D5-0349D214B606}" type="presParOf" srcId="{DEA3B038-68EC-9A4F-B6F9-9A026F581192}" destId="{14E5A608-8AF0-7D4C-A49A-B34140F85B69}" srcOrd="11" destOrd="0" presId="urn:microsoft.com/office/officeart/2005/8/layout/radial6"/>
    <dgm:cxn modelId="{A3585373-570F-ED4F-8B5C-E71C474D6151}" type="presParOf" srcId="{DEA3B038-68EC-9A4F-B6F9-9A026F581192}" destId="{43E18404-6360-C54A-B7B9-BAF301D728E6}" srcOrd="12" destOrd="0" presId="urn:microsoft.com/office/officeart/2005/8/layout/radial6"/>
  </dgm:cxnLst>
  <dgm:bg>
    <a:noFill/>
    <a:effectLst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83401-8F0F-0E41-930B-3E52E7231CC7}">
      <dsp:nvSpPr>
        <dsp:cNvPr id="0" name=""/>
        <dsp:cNvSpPr/>
      </dsp:nvSpPr>
      <dsp:spPr>
        <a:xfrm>
          <a:off x="2961474" y="3289"/>
          <a:ext cx="1576401" cy="1024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3011494" y="53309"/>
        <a:ext cx="1476361" cy="924620"/>
      </dsp:txXfrm>
    </dsp:sp>
    <dsp:sp modelId="{4CC76F6A-5F69-4249-B99C-8D93806F63F6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845280" y="162447"/>
              </a:moveTo>
              <a:arcTo wR="2046261" hR="2046261" stAng="17579052" swAng="19604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ADB12-BEDB-BD4C-AEB9-A84DD3AA7425}">
      <dsp:nvSpPr>
        <dsp:cNvPr id="0" name=""/>
        <dsp:cNvSpPr/>
      </dsp:nvSpPr>
      <dsp:spPr>
        <a:xfrm>
          <a:off x="4907584" y="1417221"/>
          <a:ext cx="1576401" cy="1024660"/>
        </a:xfrm>
        <a:prstGeom prst="roundRec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4957604" y="1467241"/>
        <a:ext cx="1476361" cy="924620"/>
      </dsp:txXfrm>
    </dsp:sp>
    <dsp:sp modelId="{FA826F86-AD07-F041-89B5-41AB1EBBF121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4089727" y="1939337"/>
              </a:moveTo>
              <a:arcTo wR="2046261" hR="2046261" stAng="21420285" swAng="2195435"/>
            </a:path>
          </a:pathLst>
        </a:custGeom>
        <a:noFill/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D8EE0-B463-FF4B-8B4C-B0F2D1C1482F}">
      <dsp:nvSpPr>
        <dsp:cNvPr id="0" name=""/>
        <dsp:cNvSpPr/>
      </dsp:nvSpPr>
      <dsp:spPr>
        <a:xfrm>
          <a:off x="4164236" y="3705010"/>
          <a:ext cx="1576401" cy="1024660"/>
        </a:xfrm>
        <a:prstGeom prst="round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4214256" y="3755030"/>
        <a:ext cx="1476361" cy="924620"/>
      </dsp:txXfrm>
    </dsp:sp>
    <dsp:sp modelId="{1437ACE5-DBFB-2946-A742-AEF04D9D3B83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2452700" y="4051752"/>
              </a:moveTo>
              <a:arcTo wR="2046261" hR="2046261" stAng="4712606" swAng="1374788"/>
            </a:path>
          </a:pathLst>
        </a:custGeom>
        <a:noFill/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EB1D-2B81-9F4C-AA2F-D809219E2885}">
      <dsp:nvSpPr>
        <dsp:cNvPr id="0" name=""/>
        <dsp:cNvSpPr/>
      </dsp:nvSpPr>
      <dsp:spPr>
        <a:xfrm>
          <a:off x="1758711" y="3705010"/>
          <a:ext cx="1576401" cy="1024660"/>
        </a:xfrm>
        <a:prstGeom prst="roundRect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1808731" y="3755030"/>
        <a:ext cx="1476361" cy="924620"/>
      </dsp:txXfrm>
    </dsp:sp>
    <dsp:sp modelId="{0A7999BF-6053-994A-99DB-F346EEC7383C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341794" y="3178506"/>
              </a:moveTo>
              <a:arcTo wR="2046261" hR="2046261" stAng="8784280" swAng="2195435"/>
            </a:path>
          </a:pathLst>
        </a:custGeom>
        <a:noFill/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3012-2272-2440-B228-C8870CA73D1D}">
      <dsp:nvSpPr>
        <dsp:cNvPr id="0" name=""/>
        <dsp:cNvSpPr/>
      </dsp:nvSpPr>
      <dsp:spPr>
        <a:xfrm>
          <a:off x="1015364" y="1417221"/>
          <a:ext cx="1576401" cy="102466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/>
        </a:p>
      </dsp:txBody>
      <dsp:txXfrm>
        <a:off x="1065384" y="1467241"/>
        <a:ext cx="1476361" cy="924620"/>
      </dsp:txXfrm>
    </dsp:sp>
    <dsp:sp modelId="{D968435D-0C9F-5840-828B-244F1DFE144A}">
      <dsp:nvSpPr>
        <dsp:cNvPr id="0" name=""/>
        <dsp:cNvSpPr/>
      </dsp:nvSpPr>
      <dsp:spPr>
        <a:xfrm>
          <a:off x="1703413" y="515619"/>
          <a:ext cx="4092522" cy="4092522"/>
        </a:xfrm>
        <a:custGeom>
          <a:avLst/>
          <a:gdLst/>
          <a:ahLst/>
          <a:cxnLst/>
          <a:rect l="0" t="0" r="0" b="0"/>
          <a:pathLst>
            <a:path>
              <a:moveTo>
                <a:pt x="356700" y="891891"/>
              </a:moveTo>
              <a:arcTo wR="2046261" hR="2046261" stAng="12860539" swAng="1960409"/>
            </a:path>
          </a:pathLst>
        </a:custGeom>
        <a:noFill/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26929-9EFF-CD42-AB31-421BF8238821}">
      <dsp:nvSpPr>
        <dsp:cNvPr id="0" name=""/>
        <dsp:cNvSpPr/>
      </dsp:nvSpPr>
      <dsp:spPr>
        <a:xfrm>
          <a:off x="1821858" y="1556"/>
          <a:ext cx="1252826" cy="8143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present state</a:t>
          </a:r>
        </a:p>
      </dsp:txBody>
      <dsp:txXfrm>
        <a:off x="1861611" y="41309"/>
        <a:ext cx="1173320" cy="734831"/>
      </dsp:txXfrm>
    </dsp:sp>
    <dsp:sp modelId="{EA669B57-D907-D541-8C06-D07D6277F3C6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2262933" y="128969"/>
              </a:moveTo>
              <a:arcTo wR="1627901" hR="1627901" stAng="17577614" swAng="196288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C5816-6F67-244B-9CA9-5BD4001EF48B}">
      <dsp:nvSpPr>
        <dsp:cNvPr id="0" name=""/>
        <dsp:cNvSpPr/>
      </dsp:nvSpPr>
      <dsp:spPr>
        <a:xfrm>
          <a:off x="3370085" y="1126408"/>
          <a:ext cx="1252826" cy="814337"/>
        </a:xfrm>
        <a:prstGeom prst="roundRec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desired state</a:t>
          </a:r>
        </a:p>
      </dsp:txBody>
      <dsp:txXfrm>
        <a:off x="3409838" y="1166161"/>
        <a:ext cx="1173320" cy="734831"/>
      </dsp:txXfrm>
    </dsp:sp>
    <dsp:sp modelId="{EFC204B4-6FF1-894C-A9F1-C3AF93DEBDAD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3253557" y="1542431"/>
              </a:moveTo>
              <a:arcTo wR="1627901" hR="1627901" stAng="21419424" swAng="2197335"/>
            </a:path>
          </a:pathLst>
        </a:custGeom>
        <a:noFill/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1F65-AA0C-8649-817D-04947D35D8C0}">
      <dsp:nvSpPr>
        <dsp:cNvPr id="0" name=""/>
        <dsp:cNvSpPr/>
      </dsp:nvSpPr>
      <dsp:spPr>
        <a:xfrm>
          <a:off x="2778715" y="2946458"/>
          <a:ext cx="1252826" cy="814337"/>
        </a:xfrm>
        <a:prstGeom prst="round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 plans</a:t>
          </a:r>
        </a:p>
      </dsp:txBody>
      <dsp:txXfrm>
        <a:off x="2818468" y="2986211"/>
        <a:ext cx="1173320" cy="734831"/>
      </dsp:txXfrm>
    </dsp:sp>
    <dsp:sp modelId="{2335FF85-CC5E-D940-B8DC-B2A6FA00EA99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1951870" y="3223240"/>
              </a:moveTo>
              <a:arcTo wR="1627901" hR="1627901" stAng="4711255" swAng="1377491"/>
            </a:path>
          </a:pathLst>
        </a:custGeom>
        <a:noFill/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3E9E4-2520-A140-9D95-754F7504D615}">
      <dsp:nvSpPr>
        <dsp:cNvPr id="0" name=""/>
        <dsp:cNvSpPr/>
      </dsp:nvSpPr>
      <dsp:spPr>
        <a:xfrm>
          <a:off x="865002" y="2946458"/>
          <a:ext cx="1252826" cy="814337"/>
        </a:xfrm>
        <a:prstGeom prst="roundRect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resources</a:t>
          </a:r>
        </a:p>
      </dsp:txBody>
      <dsp:txXfrm>
        <a:off x="904755" y="2986211"/>
        <a:ext cx="1173320" cy="734831"/>
      </dsp:txXfrm>
    </dsp:sp>
    <dsp:sp modelId="{484C2B93-3DCC-E843-AD3D-D40D89DB0F1E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272186" y="2529068"/>
              </a:moveTo>
              <a:arcTo wR="1627901" hR="1627901" stAng="8783240" swAng="2197335"/>
            </a:path>
          </a:pathLst>
        </a:custGeom>
        <a:noFill/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3C7D5-536D-A64C-A75C-E10C7F8C0BAA}">
      <dsp:nvSpPr>
        <dsp:cNvPr id="0" name=""/>
        <dsp:cNvSpPr/>
      </dsp:nvSpPr>
      <dsp:spPr>
        <a:xfrm>
          <a:off x="273632" y="1126408"/>
          <a:ext cx="1252826" cy="814337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obstacles</a:t>
          </a:r>
        </a:p>
      </dsp:txBody>
      <dsp:txXfrm>
        <a:off x="313385" y="1166161"/>
        <a:ext cx="1173320" cy="734831"/>
      </dsp:txXfrm>
    </dsp:sp>
    <dsp:sp modelId="{C5D35FC4-CDD7-9B41-B1D4-0D0F36172A7D}">
      <dsp:nvSpPr>
        <dsp:cNvPr id="0" name=""/>
        <dsp:cNvSpPr/>
      </dsp:nvSpPr>
      <dsp:spPr>
        <a:xfrm>
          <a:off x="820370" y="408725"/>
          <a:ext cx="3255803" cy="3255803"/>
        </a:xfrm>
        <a:custGeom>
          <a:avLst/>
          <a:gdLst/>
          <a:ahLst/>
          <a:cxnLst/>
          <a:rect l="0" t="0" r="0" b="0"/>
          <a:pathLst>
            <a:path>
              <a:moveTo>
                <a:pt x="283496" y="709948"/>
              </a:moveTo>
              <a:arcTo wR="1627901" hR="1627901" stAng="12859505" swAng="1962881"/>
            </a:path>
          </a:pathLst>
        </a:custGeom>
        <a:noFill/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8404-6360-C54A-B7B9-BAF301D728E6}">
      <dsp:nvSpPr>
        <dsp:cNvPr id="0" name=""/>
        <dsp:cNvSpPr/>
      </dsp:nvSpPr>
      <dsp:spPr>
        <a:xfrm>
          <a:off x="1176596" y="564528"/>
          <a:ext cx="3767487" cy="376748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A8DC-D948-1E4E-BF31-66BE4FBCB91E}">
      <dsp:nvSpPr>
        <dsp:cNvPr id="0" name=""/>
        <dsp:cNvSpPr/>
      </dsp:nvSpPr>
      <dsp:spPr>
        <a:xfrm>
          <a:off x="1176596" y="564528"/>
          <a:ext cx="3767487" cy="376748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75DDC-21CF-9447-BDEF-FF20C50F8BF8}">
      <dsp:nvSpPr>
        <dsp:cNvPr id="0" name=""/>
        <dsp:cNvSpPr/>
      </dsp:nvSpPr>
      <dsp:spPr>
        <a:xfrm>
          <a:off x="1176596" y="564528"/>
          <a:ext cx="3767487" cy="3767487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BCEE2-968F-D045-A3FC-B86125709ECD}">
      <dsp:nvSpPr>
        <dsp:cNvPr id="0" name=""/>
        <dsp:cNvSpPr/>
      </dsp:nvSpPr>
      <dsp:spPr>
        <a:xfrm>
          <a:off x="1176596" y="564528"/>
          <a:ext cx="3767487" cy="376748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1EA01-A8C6-F54E-A700-DACC62D12A6F}">
      <dsp:nvSpPr>
        <dsp:cNvPr id="0" name=""/>
        <dsp:cNvSpPr/>
      </dsp:nvSpPr>
      <dsp:spPr>
        <a:xfrm>
          <a:off x="2592340" y="2016275"/>
          <a:ext cx="935999" cy="863993"/>
        </a:xfrm>
        <a:prstGeom prst="ellipse">
          <a:avLst/>
        </a:prstGeom>
        <a:gradFill rotWithShape="0">
          <a:gsLst>
            <a:gs pos="17000">
              <a:srgbClr val="3AA5C5"/>
            </a:gs>
            <a:gs pos="0">
              <a:srgbClr val="7030A0">
                <a:alpha val="23000"/>
              </a:srgb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1">
              <a:alpha val="69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center</a:t>
          </a:r>
        </a:p>
      </dsp:txBody>
      <dsp:txXfrm>
        <a:off x="2729414" y="2142804"/>
        <a:ext cx="661851" cy="610935"/>
      </dsp:txXfrm>
    </dsp:sp>
    <dsp:sp modelId="{A34864E3-A297-E44A-AD8E-17DE2243FA5C}">
      <dsp:nvSpPr>
        <dsp:cNvPr id="0" name=""/>
        <dsp:cNvSpPr/>
      </dsp:nvSpPr>
      <dsp:spPr>
        <a:xfrm>
          <a:off x="2453651" y="1521"/>
          <a:ext cx="1213376" cy="12133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Desired state</a:t>
          </a:r>
        </a:p>
      </dsp:txBody>
      <dsp:txXfrm>
        <a:off x="2631346" y="179216"/>
        <a:ext cx="857986" cy="857986"/>
      </dsp:txXfrm>
    </dsp:sp>
    <dsp:sp modelId="{BDC88B5F-B6C1-4C44-8C2A-3E7F21498AA0}">
      <dsp:nvSpPr>
        <dsp:cNvPr id="0" name=""/>
        <dsp:cNvSpPr/>
      </dsp:nvSpPr>
      <dsp:spPr>
        <a:xfrm>
          <a:off x="4293713" y="1841583"/>
          <a:ext cx="1213376" cy="1213376"/>
        </a:xfrm>
        <a:prstGeom prst="ellipse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Obstacles</a:t>
          </a:r>
          <a:endParaRPr lang="en-US" sz="1600" kern="1200" dirty="0"/>
        </a:p>
      </dsp:txBody>
      <dsp:txXfrm>
        <a:off x="4471408" y="2019278"/>
        <a:ext cx="857986" cy="857986"/>
      </dsp:txXfrm>
    </dsp:sp>
    <dsp:sp modelId="{6C1ECEBE-F7C7-9241-A78B-2070EA7DDCA7}">
      <dsp:nvSpPr>
        <dsp:cNvPr id="0" name=""/>
        <dsp:cNvSpPr/>
      </dsp:nvSpPr>
      <dsp:spPr>
        <a:xfrm>
          <a:off x="2453651" y="3681645"/>
          <a:ext cx="1213376" cy="1213376"/>
        </a:xfrm>
        <a:prstGeom prst="ellipse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Present state</a:t>
          </a:r>
          <a:endParaRPr lang="en-US" sz="1600" kern="1200" dirty="0"/>
        </a:p>
      </dsp:txBody>
      <dsp:txXfrm>
        <a:off x="2631346" y="3859340"/>
        <a:ext cx="857986" cy="857986"/>
      </dsp:txXfrm>
    </dsp:sp>
    <dsp:sp modelId="{0A9AC143-3F09-0D42-9982-9B993C30BC26}">
      <dsp:nvSpPr>
        <dsp:cNvPr id="0" name=""/>
        <dsp:cNvSpPr/>
      </dsp:nvSpPr>
      <dsp:spPr>
        <a:xfrm>
          <a:off x="613589" y="1841583"/>
          <a:ext cx="1213376" cy="1213376"/>
        </a:xfrm>
        <a:prstGeom prst="ellipse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resources</a:t>
          </a:r>
          <a:endParaRPr lang="en-US" sz="1600" kern="1200" dirty="0"/>
        </a:p>
      </dsp:txBody>
      <dsp:txXfrm>
        <a:off x="791284" y="2019278"/>
        <a:ext cx="857986" cy="857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12B1DC-5839-2147-B0EE-1CF4D1E67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ABFD6D0-2B11-5145-8A80-91B7C1C4B3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19A2B86-FD89-E54A-A276-58E0FA6905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4984198-559C-9645-9C18-FD57D7554B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A21597-AD47-B541-B6C4-385ECAA4AC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2:37.164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32.175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48:54.5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48:56.6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24575,'80'0'0,"0"0"0,-1 0 0,-10 6 0,7 3 0,-16 5 0,-14 0 0,16 0 0,-38-2 0,31 2 0,-30-2 0,13 1 0,3 0 0,9 1 0,0 0 0,5 0 0,-13 0 0,-1-1 0,-16-1 0,-8-1 0,-7-5 0,1 4 0,0-4 0,-5 4 0,3-4 0,-3-1 0,5 0 0,0 1 0,0 5 0,-1-5 0,1 3 0,0-3 0,0 0 0,-1 4 0,1-4 0,6 5 0,8 1 0,0 0 0,13 7 0,3-4 0,1 10 0,6-10 0,-16 9 0,-1-10 0,-13 2 0,-1-4 0,-6-6 0,-1-2 0,-4 1 0,-1 6 0,0 1 0,1 3 0,5-9 0,-5 4 0,3-9 0,-3 9 0,5-9 0,-5 9 0,3-5 0,-3 6 0,5 0 0,-5 0 0,4-5 0,-9 3 0,8-3 0,-3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7:04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2676 24575,'66'-57'0,"-25"20"0,1-1 0,2 2 0,2-1 0,1-7 0,1-3 0,9-4 0,-3 0 0,15-20 0,-32 30 0,-1 1 0,18-14 0,-8 8 0,-5 5 0,-17 17 0,-6 5 0,-1-3 0,17-14-6784,-3-1 6784,20-7 0,-7-6 0,-2 12 0,12-23 0,-16 17 0,3 6 0,-16 9 6784,-5 3-6784,4-7 0,-16 6 0,4-17 0,-12 15 0,0-12 0,5 10 0,3 0 0,19-12 0,4-1 0,6-7 0,6 0 0,2 5 0,-5-5 0,10 7 0,-16 9 0,10-15 0,-8 6 0,18-28 0,-23 26 0,7-5 0,-13 12 0,-6 11 0,2-11 0,3 8 0,-5 5 0,6 0 0,-7 3 0,20 2 0,-9-4 0,19-3 0,-15 8 0,5-5 0,-6 11 0,1-5 0,-2 7 0,-7-1 0,0-4 0,-5-2 0,3-5 0,4-1 0,-6 7 0,18-15 0,-17 6 0,12-8 0,-14 15 0,4-1 0,-11 13 0,5-4 0,-16 7 0,-3 5 0,-8 0 0,-1 0 0,0 0 0,0 0 0,0 0 0,-6 6 0,4 6 0,-16 7 0,-21 35 0,-4-19 0,-20 29 0,13-18 0,-2 10 0,9-2 0,4-16 0,15-6 0,10-24 0,13 14 0,7-15 0,0 5 0,-1-7 0,-4-1 0,-7-2 0,-1 13 0,-7-2 0,-6 7 0,6-3 0,-1-10 0,14 3 0,3-4 0,8 0 0,-4-1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7:19.5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1731 0 24575,'-55'54'0,"9"14"0,15-16 0,2 3 0,-8 35 0,1-13 0,-2 3-492,13-20 0,1 1 0,-10 23 0,0 0 100,10-22 1,1 1 468,-3 23 1,3 1-78,13-31 0,2-1 308,-2 11 1,1 0-309,2-11 0,-1 0 0,2 10 0,-1-2 0,-10 20 0,11-3 0,3-4 0,3-24 0,0 2 0,0 0 983,0 7-583,0 18 196,0-10-596,0-2 0,0-25 0,0 12 0,0-2 0,0 8 0,-7 7 0,6 0 0,-9-5 0,-2 2 0,-6 28 0,5-32 0,-4-2 0,-13 6 0,2-14 0,6 0 0,-3-9 0,11-10 0,-2-13 0,4-7 0,1 5 0,-1-3 0,0 11 0,-7 15 0,-9-2 0,-11 21 0,4-21 0,-10 21 0,19-30 0,-10 20 0,17-22 0,1 5 0,6-7 0,0 0 0,-1 0 0,1 7 0,-1 2 0,0-1 0,0 6 0,0-5 0,0 7 0,-5-8 0,9-1 0,-7-7 0,15 7 0,-10 2 0,2 24 0,-6 14 0,-1 10 0,-7 8 0,5-1 0,-5-16 0,7 14 0,2-34 0,0 5 0,1-24 0,1-8 0,5-8 0,2-7 0,5 1 0,0 0 0,0 5 0,-6 18 0,4-7 0,-4 27 0,6-11 0,0 24 0,0 2 0,0 9 0,0 22 0,0-16 0,0-1 0,0 12 0,0-18 0,0-11 0,0 4 0,0-11 0,0 1-286,0 15 0,0 1 286,0-4 0,0-1 0,0 1 0,0-2 0,0-14 0,0-3 0,0 44 0,0-37 0,-6-1 0,-1-11 0,-6-21 572,6-4-572,-2-17 0,3 4 0,-1-4 0,3 25 0,-9 6 0,10 30 0,-10-7 0,6 7 0,0-17 0,-1 6 0,-12 2 0,16-6 0,-17 33-984,3 0 0,6 0 492,1-36 0,-1-1-492,3 21 0,1 1 0,-6 6 104,12-24 880,-11 4 0,12-23 983,-5-2 0,6-7 0,0-6 0,0-1 0,0-6 0,0-1-97,4 1-886,2-5 0,5-1 0,0 0 0,0 1 0,-1 0 0,1 3 0,6-2 0,16 5 0,10 8 0,14 2 0,21 17 0,3 2 0,-30-16 0,0 0 0,-5 0 0,-1-1 0,34 17 0,-3 4 0,-22-13 0,0 0 0,17 12 0,-17-10 0,-3 1 0,1 10 0,11 4 0,-11-4 0,-9-11 0,-12-14 0,-7-3 0,-6-5 0,-1-6 0,-6 4 0,5-4 0,9 6 0,-4 5 0,8-3 0,-10 4 0,-1-7 0,-1-4 0,-6 2 0,-1-8 0,-4 9 0,4-9 0,-4 9 0,5-9 0,-1 4 0,7 0 0,-5 1 0,11 6 0,-11-1 0,4-5 0,-5-1 0,-5 0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7:21.89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24575,'52'0'0,"9"0"0,-9 0 0,28 0 0,11 0 0,-9 0 0,14 0 0,-24 0 0,7 0 0,-12 0 0,-17 0 0,-2 0 0,-21 0 0,2 0 0,-17 0 0,5 0 0,-6 0 0,-5 5 0,-2 6 0,1 1 0,-8-1 0,-3-7 0,-7-4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7:5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1 588 24575,'18'0'0,"19"0"0,9 0 0,-7 0 0,23 0 0,-33 0 0,27-7 0,-15-6 0,-6-1 0,-5-10 0,-18 12 0,5-5 0,-7 11 0,-4-10 0,4 9 0,-4-16 0,5 11 0,1-11 0,5 5 0,1-6 0,13-1 0,-11 6 0,4 6 0,-13-2 0,0 7 0,0-4 0,0 3 0,0-3 0,-5-7 0,12-12 0,-10 6 0,17-14 0,-12 14 0,6-13 0,-1 12 0,-10-5 0,3 17 0,-11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8:1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8:16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24575,'16'11'0,"9"3"0,28 30 0,-15-14 0,23 30 0,-26-23 0,8 8 0,-7-6 0,-5-12 0,-6 4 0,-7-13 0,-1-1 0,-6 0 0,0-5 0,0 4 0,0-5 0,0 0 0,-5 0 0,3-1 0,-2 7 0,3-5 0,-3 5 0,-2-6 0,0-1 0,-4 1 0,4-5 0,-5-1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2:24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3:04.304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34:28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36:35.89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1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45:30.49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7327.96484"/>
      <inkml:brushProperty name="anchorY" value="-9485.90332"/>
      <inkml:brushProperty name="scaleFactor" value="0.5"/>
    </inkml:brush>
  </inkml:definitions>
  <inkml:trace contextRef="#ctx0" brushRef="#br0">60 3008 24575,'-7'-67'0,"-1"15"0,-7-13 0,1 6 0,5 7 0,2 2 0,7 12 0,0-3 0,0 6 0,0-4 0,0 15 0,0 6 0,0-5 0,0 5 0,0-6 0,0-7 0,0-2 0,0 0 0,0 2 0,0 7 0,0-7 0,0-10 0,0 12 0,0-16 0,0 31 0,0-22 0,0 9 0,0-6 0,0 2 0,0 7 0,0 6 0,0-12 0,0 10 0,0-26 0,0 3 0,0 0 0,0 4 0,0-9 0,0 11 0,28-30 0,9 4 0,4 8 0,19-14 0,-20 16 0,6 7 0,-4-2 0,-17 15 0,1 6 0,-1-3 0,-7 17 0,-6-3 0,-3 5 0,3 5 0,0 1 0,11 5 0,-5 0 0,6 0 0,-6 0 0,-1 0 0,-6-5 0,5-2 0,2-9 0,6 7 0,7-13 0,-5 19 0,12-21 0,-18 11 0,10-7 0,-12 8 0,-4 2 0,1 8 0,-14-7 0,4 3 0,-5-5 0,0 0 0,0 0 0,0-6 0,0-1 0,0-6 0,0-7 0,0 11 0,0-10 0,0 5 0,0-1 0,0 1 0,0 8 0,0 7 0,0-1 0,0 0 0,0-6 0,0 5 0,5-5 0,1 11 0,11 1 0,-5 0 0,10-1 0,-9-5 0,3-1 0,1 1 0,-5 5 0,11 0 0,2 1 0,7-9 0,8 5 0,1-22 0,-13 26 0,10-14 0,-19 19 0,7 0 0,-15-11 0,5 9 0,-18-9 0,11 1 0,-14 3 0,5-14 0,0-5 0,6 0 0,0-5 0,1 7 0,-2 6 0,-5 1 0,5 6 0,1 1 0,5 4 0,0-10 0,-5 9 0,-1-16 0,-5 11 0,5-5 0,24-10 0,-12 12 0,22-18 0,-26 21 0,-2-5 0,-6 11 0,-5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45:34.141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4704.12109"/>
      <inkml:brushProperty name="anchorY" value="-18994.01172"/>
      <inkml:brushProperty name="scaleFactor" value="0.5"/>
    </inkml:brush>
  </inkml:definitions>
  <inkml:trace contextRef="#ctx0" brushRef="#br0">0 1 24575,'20'24'0,"2"7"0,-15-6 0,0 6 0,3-13 0,-9 12 0,9-10 0,-3 11 0,5-7 0,0 7 0,0-12 0,0 11 0,-6-18 0,0 11 0,-6-11 0,0 10 0,0-4 0,0 1 0,0-3 0,0-5 0,0 0 0,0-1 0,10 2 0,-2-1 0,8 0 0,-5 0 0,0-1 0,0-4 0,-1 4 0,7-4 0,1 6 0,13 0 0,-5 0 0,5 1 0,0 5 0,-6-4 0,6 4 0,-12-6 0,-3-1 0,1-5 0,-5 3 0,5-3 0,-7 5 0,1-5 0,0 4 0,0-4 0,-5 4 0,3-4 0,-3-1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45:40.86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52098.23438"/>
      <inkml:brushProperty name="anchorY" value="-36203.14844"/>
      <inkml:brushProperty name="scaleFactor" value="0.5"/>
    </inkml:brush>
  </inkml:definitions>
  <inkml:trace contextRef="#ctx0" brushRef="#br0">1 0 24575,'5'40'0,"10"7"0,6-5 0,0 6 0,13 2 0,-11-8 0,6 1 0,-4-5 0,-11-13 0,9 6 0,3-5 0,1 5 0,5 3 0,-17 5 0,8 1 0,-13 8 0,10 1 0,0 9 0,-4 0 0,5-8 0,-8-10 0,-1-9 0,0-7 0,0 0 0,0 0 0,0 0 0,0 0 0,0 0 0,0 0 0,0 0 0,0 0 0,0 0 0,0 0 0,-1-6 0,1 5 0,-1-5 0,1 6 0,0 0 0,1 7 0,-1 1 0,-4 1 0,3 5 0,-3-5 0,4-1 0,1 6 0,0-5 0,0 7 0,-5-7 0,3-3 0,-5-6 0,7 7 0,-2-11 0,2 17 0,15 7 0,-12-7 0,29 45 0,-29-49 0,14 40 0,-10-30 0,-5 7 0,6-3 0,-9-14 0,1-2 0,-1 0 0,0-5 0,-5 5 0,4-7 0,-10 0 0,10 0 0,-3 15 0,5-5 0,0 14 0,-5-8 0,-2-1 0,-1-6 0,-4 5 0,10-5 0,-2 24 0,-2-13 0,7 20 0,-6-14 0,0 8 0,4 0 0,-4-9 0,6-1 0,-7-15 0,4-2 0,-5-13 0,6-6 0,-2-7 0,-4-1 0,-1 8 0,-5 6 0,0 13 0,0 2 0,0 0 0,0 5 0,0-6 0,0 16 0,0 2 0,0-7 0,0 30 0,0-41 0,0 34 0,0-16 0,0 11 0,0 17 0,0-9 0,0-2 0,0-9 0,0-8 0,0-10 0,0-2 0,0-12 0,0-1 0,0-2 0,0-11 0,0 10 0,0-3 0,0 4 0,0 1 0,0 0 0,0 0 0,0 0 0,0 7 0,0-5 0,0 12 0,0-12 0,-6 12 0,5-13 0,-11 13 0,5-12 0,-6 12 0,-7 3 0,6-12 0,0 32 0,-1-37 0,5 40 0,-8-22 0,3 16 0,7-21 0,-12 25 0,16-38 0,-16 31 0,13-29 0,0 5 0,-4-8 0,4 8 0,-5-5 0,-8 20 0,-8-10 0,-9 14 0,2-15 0,-5-7 0,25 2 0,-2-3 0,22 13 0,2-7 0,0-2 0,5 8 0,-4-4 0,-1 12 0,6 1 0,-5 11 0,0 1 0,-1 16 0,-7-16 0,0 16 0,0-16 0,0 7 0,0-17 0,0-3 0,0-14 0,0-2 0,0-13 0,0-1 0,0-6 0,0-1 0,0 7 0,-5 1 0,-2 13 0,0-5 0,-5 12 0,11-13 0,-11 6 0,6-7 0,-1-6 0,-4 5 0,10-11 0,-9 5 0,8-7 0,-7-4 0,8 4 0,-9-4 0,4 5 0,-5-1 0,0-4 0,0 4 0,0-4 0,1 5 0,-1-1 0,0 1 0,0 0 0,0 0 0,0-1 0,5 1 0,-4-5 0,4 4 0,-4-4 0,-1 0 0,5 3 0,-4-3 0,4 5 0,-11 0 0,5 0 0,-5 0 0,6 6 0,0-5 0,-1 5 0,1-6 0,1-1 0,4 1 0,-4 0 0,4 0 0,-11 0 0,10 0 0,-9 0 0,10 0 0,-5 0 0,0-6 0,0 5 0,1-4 0,-2 11 0,-5-5 0,9 5 0,-7-6 0,9 0 0,-5 0 0,0 0 0,0-1 0,-6 2 0,5-1 0,-5 0 0,1 0 0,8 0 0,-8 0 0,10 0 0,0 0 0,-3 0 0,3-6 0,0 5 0,-4-9 0,4 4 0,-5 0 0,0-4 0,0 9 0,5-4 0,2 4 0,-1-4 0,-1 4 0,-5-4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45:41.734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71716.03125"/>
      <inkml:brushProperty name="anchorY" value="-53345.90625"/>
      <inkml:brushProperty name="scaleFactor" value="0.5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59:18.80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24575,'32'33'0,"24"23"0,-16-16 0,0 1 0,3 1 0,15 9 0,-14-13 0,0 1 0,22 18 0,4-1 0,-16-11 0,9 2 0,-11-9 0,-1 5 0,-10-14 0,0 5 0,-8-9 0,15 10 0,-13-7 0,23 9 0,-16-11 0,13 3 0,-3 7 0,6-5 0,-6-1 0,-17-16 0,-5-3 0,-12-4 0,0 4 0,-1-4 0,-11-13 0,43 3 0,19 8 0,-21 10 0,3 4 0,0 1 0,0 5 0,10 14 0,-1 3 0,-10-14 0,1-1 0,12 8 0,5 3-314,14 8 0,-3-2 314,-30-19 0,0 1 0,32 22 0,-3 0 0,-2 3 0,-28-21 0,-1 1 0,28 25 0,5 0 0,-16-15 0,0 12 0,-15-24 628,4 14-628,7-5 0,6 9 0,11 0 0,-2 9 0,-25-29 0,3-1 0,1 4 0,2 0-388,13-2 1,3 0 387,-1 5 0,2-1 0,12-1 0,0 0 0,-3 3 0,-3-1 0,-10-12 0,-2-1 0,-3 2 0,-4-2 0,22 5 0,8 0 0,-28 3 0,-4-13 0,-18 4 775,-12-6-775,3-1 0,-5 0 0,16 1 0,17 9 0,2-6 0,7 6 0,-9-8 0,0 7 0,0-5 0,-16 4 0,-3-7 0,-20-2 0,-3-4 0,-5-3 0,-5-4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1T23:59:33.33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1:48.901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2014 16383,'0'-33'0,"0"-5"0,0-3 0,0-8 0,0-1 0,9-1 0,3 1 0,4-3 0,2-3 0,2 2 0,8 2 0,19-27 0,-21 26 0,12-15 0,-25 26 0,1-6 0,-7 9 0,5 6 0,-11 2 0,4 13 0,-5 1 0,5 6 0,1 0 0,5 0 0,0-6 0,7-8 0,1-1 0,6-5 0,-1 7 0,1-7 0,-12 5 0,10-5 0,-16 13 0,10 6 0,-11 2 0,3 4 0,-3 0 0,5-3 0,6 2 0,8-11 0,1-1 0,12-1 0,-13-3 0,6 3 0,-13 2 0,-1 2 0,-6 9 0,-1-2 0,1 8 0,0-4 0,0 0 0,-1-1 0,-4-5 0,-1 0 0,0 5 0,-4-3 0,4-2 0,-5-1 0,5-4 0,1 10 0,0-4 0,-2 4 0,1-5 0,-4 0 0,4 1 0,0-7 0,7-1 0,7-7 0,5 1 0,0 0 0,-5 0 0,3 0 0,-9 6 0,4 1 0,-11 6 0,-2 0 0,1 1 0,-4-1 0,4 0 0,0 0 0,-4 0 0,4 0 0,-5 0 0,5 5 0,1-3 0,4 7 0,-4-7 0,4 8 0,-4-9 0,5 4 0,-1 0 0,1-4 0,0 4 0,0-5 0,-5-5 0,3 3 0,-3-4 0,0 7 0,-1-1 0,-5 0 0,-10 5 0,-3 6 0,1 6 0,1 6 0,6-6 0,4 3 0,-16 10 0,9 8 0,-12 13 0,1-1 0,-1-6 0,0 5 0,2-12 0,1 5 0,3-7 0,-3-1 0,5-4 0,0 3 0,1-10 0,0 5 0,-1 7 0,0-5 0,5 6 0,-4 5 0,3-3 0,-12 21 0,-1-7 0,0 0 0,-5 5 0,11-11 0,-10 5 0,6-9 0,6-13 0,2-1 0,0 0 0,-3 8 0,-5-5 0,1 3 0,2-6 0,-13 18 0,8-7 0,-22 38 0,21-36 0,-22 42 0,16-35 0,-26 40 0,23-33 0,-23 26 0,25-28 0,-14 10 0,21-19 0,-10 0 0,19-9 0,-4-6 0,6-2 0,0-5 0,5 0 0,-4-5 0,9 3 0,-4-3 0,5 5 0,0 0 0,0 0 0,0-1 0,0 1 0,0 0 0,0 0 0,0-1 0,0 1 0,0 0 0,0 0 0,0-1 0,0 1 0,0 0 0,0-1 0,0 1 0,0 0 0,0 0 0,0-1 0,0 1 0,0 0 0,0 0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7.529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7.78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8.023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8.243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9.40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29.812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12T00:04:31.142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2741421-C3B5-EE43-885C-C533BE30E1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5FADF20-E032-E44A-8796-EA815CDA88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44F938F-0D88-5F43-83C9-65E5C570E1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AEF5822-7FB8-6F41-8435-60541A00DB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B4C2D2D-D092-6C45-A9E1-921FF15664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83BA9A8-17AD-C54E-81CC-82AF11041F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9F4F46-358C-ED49-866E-1780C4ECDB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4593" algn="l" defTabSz="456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15" algn="l" defTabSz="456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28" algn="l" defTabSz="456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51" algn="l" defTabSz="456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63F6AD3-94CC-4A42-AF91-338BB6B1A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DC341C7-E908-9A43-B892-A78821977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0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F4F46-358C-ED49-866E-1780C4ECDB3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196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7DFAD59-EDF1-2342-9E89-CD6EFA8F6888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3FA0F5-DE19-E84A-8D66-72924F718C9B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14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6916" indent="0" algn="ctr">
              <a:buNone/>
            </a:lvl2pPr>
            <a:lvl3pPr marL="913835" indent="0" algn="ctr">
              <a:buNone/>
            </a:lvl3pPr>
            <a:lvl4pPr marL="1370758" indent="0" algn="ctr">
              <a:buNone/>
            </a:lvl4pPr>
            <a:lvl5pPr marL="1827676" indent="0" algn="ctr">
              <a:buNone/>
            </a:lvl5pPr>
            <a:lvl6pPr marL="2284593" indent="0" algn="ctr">
              <a:buNone/>
            </a:lvl6pPr>
            <a:lvl7pPr marL="2741515" indent="0" algn="ctr">
              <a:buNone/>
            </a:lvl7pPr>
            <a:lvl8pPr marL="3198428" indent="0" algn="ctr">
              <a:buNone/>
            </a:lvl8pPr>
            <a:lvl9pPr marL="3655351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F0402FF6-E1B5-EC44-ACA3-ECE7D7DC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37D4144B-36D4-A346-A642-22703201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C989F13-73BC-8E4C-B745-226E1CC7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0BEC-6171-5B4F-9315-65683744C0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457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98A00414-3C66-4244-93FF-501AB0D9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4223916-DF18-734F-B29C-A73C9356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9709100-976E-674F-B8F0-D5E2FD16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1B5E-8A16-B24C-83A4-84104B8C83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90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274650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1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7D4D9F92-00FB-4247-B698-B04CDB36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DFAEB83-42A5-534D-9DC1-A3183F84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013D6254-663F-8F49-8F9E-225C5DD0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71B4-D568-4442-8041-DB1A98E140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95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E0C17257-4D57-5542-9094-9E8B274F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25AC23D-1EFB-AE49-827B-A3A39DFA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CD03921-11C2-3345-88C1-EC9A8F3D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002B-5C3B-1446-9430-2D027A3CEE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578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BFC1B3-ABEF-7242-BB87-44ACA0B6D941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199DD-B151-9C48-84F8-CBBF8B254BE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E0918-F726-0C44-93BC-9684E2129DBE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2C019D-AEBE-D54C-838C-522988C43987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499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76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2FE6F8B-6D1E-1B47-9E27-5B0E163F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580815-9B99-9449-BD09-14CD1C67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588917-D8C2-7840-9C8C-373454E2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486A-33A7-9349-B971-32E2D84AD6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676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1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1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5AA78380-738B-1C4F-AD60-5CEC2FD1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3B56488-B645-E246-8786-0CA2077E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1412CAA9-5C8E-5C44-8479-101F8A3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15BB-B2AF-784F-958A-37262EF1BC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488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69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1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69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951" indent="-27415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2951" indent="-27415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99B68-55C1-C247-991B-E9E7A2A1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A3763-0CD5-7049-982F-062DCC0F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72083-085C-E543-93CF-2A6AEF8A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6D6-7B74-AF48-ACCF-29F4EFAC71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550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853366D8-640A-2843-84CC-DD396542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2885C3B3-D8A8-7047-A33D-11D7A8B6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3E9E3061-A4E6-0A4A-89CD-D4673E71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D8CC-4F53-D74D-89AF-01286B598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96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1FDB1-5094-6B4A-8EAE-DEF8AFF5082F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82E22-2EB6-1443-A52F-FEA46C7A325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F07364D-D479-C74E-92B0-E1AD2588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E8B91C4-4F1E-D444-A805-1F935241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436E5AC-4A2F-5E41-8041-864A8770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2EF3-C007-DA49-A201-505D289B8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77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8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69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73916-EF61-C846-8B1A-E475A6EC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8C4CC-0BC7-F74A-99F0-CDDCC519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69265-91B0-244F-B5C6-184A3B9F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C17A-C224-7842-9A8D-7856733B24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445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700B4E-A6B9-A046-8C4A-B0A8F1AD5501}"/>
              </a:ext>
            </a:extLst>
          </p:cNvPr>
          <p:cNvSpPr/>
          <p:nvPr/>
        </p:nvSpPr>
        <p:spPr>
          <a:xfrm>
            <a:off x="762001" y="1066801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382" tIns="274152" rIns="91382" bIns="45692">
            <a:normAutofit/>
          </a:bodyPr>
          <a:lstStyle/>
          <a:p>
            <a:pPr indent="-28329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3C2AE85C-36FA-7244-B68A-9F656FBC4B6D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Process 6">
            <a:extLst>
              <a:ext uri="{FF2B5EF4-FFF2-40B4-BE49-F238E27FC236}">
                <a16:creationId xmlns:a16="http://schemas.microsoft.com/office/drawing/2014/main" id="{A1628123-5A86-304D-A246-B7A7F3F067C4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1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152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AC0036F-DA26-C044-B8F7-0FCBDB7B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3A84AE1-28E5-9B4F-8BEC-6AF659AD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1DCC19E-BA2A-8F42-ADF2-0E4D9C65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4477-3E49-C84E-9DF0-A9C6033416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990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4BCBF29F-758C-474E-AC81-8C957DE5F049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D8EB96-59DD-9848-86B9-ADCD567EF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356517B9-2D47-9D45-9879-320E348D1A7F}"/>
              </a:ext>
            </a:extLst>
          </p:cNvPr>
          <p:cNvSpPr/>
          <p:nvPr/>
        </p:nvSpPr>
        <p:spPr>
          <a:xfrm rot="2315675">
            <a:off x="182883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6E489-4080-3E47-8C93-9A9F226469EC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A9267C9-0BD7-7E4E-B746-74B7FACC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lIns="91382" tIns="45692" rIns="91382" bIns="45692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6F43BF30-F0EC-0E43-A324-B53C67231E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2" rIns="91382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33C2F693-AFCA-FC4D-8125-F6A96A113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382" tIns="45692" rIns="91382" bIns="4569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0C6B462-0A7B-114B-8C5D-CDCC58F7D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382" tIns="45692" rIns="91382" bIns="45692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ja-JP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56A79AC-E230-D446-98A2-FADE26E95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382" tIns="45692" rIns="91382" bIns="4569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328960E-2E68-D740-B8BA-EA8EC8651A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120A0-93BE-D346-9F0E-1043383E53D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2" rIns="91382" bIns="45692"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75" r:id="rId2"/>
    <p:sldLayoutId id="2147485081" r:id="rId3"/>
    <p:sldLayoutId id="2147485076" r:id="rId4"/>
    <p:sldLayoutId id="2147485082" r:id="rId5"/>
    <p:sldLayoutId id="2147485077" r:id="rId6"/>
    <p:sldLayoutId id="2147485083" r:id="rId7"/>
    <p:sldLayoutId id="2147485084" r:id="rId8"/>
    <p:sldLayoutId id="2147485085" r:id="rId9"/>
    <p:sldLayoutId id="2147485078" r:id="rId10"/>
    <p:sldLayoutId id="21474850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MS PGothic" pitchFamily="34" charset="-128"/>
          <a:cs typeface="MS PGothic" charset="0"/>
        </a:defRPr>
      </a:lvl5pPr>
      <a:lvl6pPr marL="45691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3835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0758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767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357188" indent="-2746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1825" indent="-22860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77888" indent="-220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89025" indent="-1651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289050" indent="-174625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507832" indent="-182767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014" indent="-18276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58" indent="-18276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241" indent="-182767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2.png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.png"/><Relationship Id="rId1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1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22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diagramLayout" Target="../diagrams/layout3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35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2" Type="http://schemas.openxmlformats.org/officeDocument/2006/relationships/diagramData" Target="../diagrams/data3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customXml" Target="../ink/ink21.xml"/><Relationship Id="rId24" Type="http://schemas.openxmlformats.org/officeDocument/2006/relationships/image" Target="../media/image41.png"/><Relationship Id="rId5" Type="http://schemas.openxmlformats.org/officeDocument/2006/relationships/diagramColors" Target="../diagrams/colors3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10" Type="http://schemas.openxmlformats.org/officeDocument/2006/relationships/image" Target="../media/image31.png"/><Relationship Id="rId19" Type="http://schemas.openxmlformats.org/officeDocument/2006/relationships/customXml" Target="../ink/ink25.xml"/><Relationship Id="rId4" Type="http://schemas.openxmlformats.org/officeDocument/2006/relationships/diagramQuickStyle" Target="../diagrams/quickStyle3.xml"/><Relationship Id="rId9" Type="http://schemas.openxmlformats.org/officeDocument/2006/relationships/customXml" Target="../ink/ink20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stephengilliga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090F3EF-C4ED-5D4E-90BC-13B0A6782E1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692150"/>
            <a:ext cx="7704137" cy="1655763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Systemic Trance Work:</a:t>
            </a:r>
            <a:b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Model for Sustainable Creativity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D1E4EBE-DF9C-134B-AB7E-05A7590ACEB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92375"/>
            <a:ext cx="8820150" cy="1441450"/>
          </a:xfrm>
        </p:spPr>
        <p:txBody>
          <a:bodyPr/>
          <a:lstStyle/>
          <a:p>
            <a:pPr marL="796925" lvl="2" indent="0" algn="ctr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5400" b="1">
                <a:solidFill>
                  <a:srgbClr val="262626"/>
                </a:solidFill>
              </a:rPr>
              <a:t>Stephen Gilligan Ph.D.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C0950F98-9EC4-4A49-82A5-E689F6B1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4233863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4E649F10-F931-7B40-B332-BB816AA7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de-DE" altLang="ja-JP" sz="2800"/>
              <a:t>1</a:t>
            </a:r>
            <a:endParaRPr lang="en-US" altLang="ja-JP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041AF-1DB6-6B4B-897D-EEEFE94CA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445209" cy="28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7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id="{305F0C18-7CB7-5044-928D-A215EFE9B8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b="1" u="sng" dirty="0">
                <a:solidFill>
                  <a:srgbClr val="002060"/>
                </a:solidFill>
                <a:ea typeface="+mj-ea"/>
              </a:rPr>
              <a:t>The three minds (filters) </a:t>
            </a:r>
            <a:br>
              <a:rPr lang="en-US" sz="4400" b="1" u="sng" dirty="0">
                <a:solidFill>
                  <a:srgbClr val="002060"/>
                </a:solidFill>
                <a:ea typeface="+mj-ea"/>
              </a:rPr>
            </a:br>
            <a:r>
              <a:rPr lang="en-US" sz="4400" b="1" u="sng" dirty="0">
                <a:solidFill>
                  <a:srgbClr val="002060"/>
                </a:solidFill>
                <a:ea typeface="+mj-ea"/>
              </a:rPr>
              <a:t>for creative consciousness</a:t>
            </a:r>
            <a:endParaRPr lang="en-US" sz="4400" b="1" u="sng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160543ED-F292-FA45-868C-2FAABFFEE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62138"/>
            <a:ext cx="6400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fr-FR" sz="3600" dirty="0">
                <a:solidFill>
                  <a:srgbClr val="002060"/>
                </a:solidFill>
                <a:latin typeface="+mn-lt"/>
                <a:cs typeface="Arial" pitchFamily="34" charset="0"/>
              </a:rPr>
              <a:t>Three “</a:t>
            </a:r>
            <a:r>
              <a:rPr lang="en-US" altLang="ja-JP" sz="3600" dirty="0">
                <a:solidFill>
                  <a:srgbClr val="002060"/>
                </a:solidFill>
                <a:latin typeface="+mn-lt"/>
                <a:cs typeface="Arial" pitchFamily="34" charset="0"/>
              </a:rPr>
              <a:t>minds” form the basis for the “creative unconscious”:</a:t>
            </a:r>
          </a:p>
          <a:p>
            <a:pPr>
              <a:defRPr/>
            </a:pPr>
            <a:endParaRPr lang="en-US" altLang="fr-FR" sz="1200" dirty="0">
              <a:solidFill>
                <a:srgbClr val="0082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9">
            <a:extLst>
              <a:ext uri="{FF2B5EF4-FFF2-40B4-BE49-F238E27FC236}">
                <a16:creationId xmlns:a16="http://schemas.microsoft.com/office/drawing/2014/main" id="{49FE3CA1-2C37-D749-A78A-52E5C88F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071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1">
            <a:extLst>
              <a:ext uri="{FF2B5EF4-FFF2-40B4-BE49-F238E27FC236}">
                <a16:creationId xmlns:a16="http://schemas.microsoft.com/office/drawing/2014/main" id="{4517E01E-1F65-9844-A4BA-68EDC25C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49613"/>
            <a:ext cx="60198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32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fr-FR" sz="3200" b="1" dirty="0">
                <a:solidFill>
                  <a:srgbClr val="FF1E35"/>
                </a:solidFill>
                <a:latin typeface="+mn-lt"/>
                <a:cs typeface="Arial" panose="020B0604020202020204" pitchFamily="34" charset="0"/>
              </a:rPr>
              <a:t>Cognitive</a:t>
            </a:r>
            <a:r>
              <a:rPr lang="en-US" altLang="fr-FR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Brain/Intellect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fr-FR" sz="3200" b="1" dirty="0">
                <a:solidFill>
                  <a:srgbClr val="FF1E35"/>
                </a:solidFill>
                <a:latin typeface="+mn-lt"/>
                <a:cs typeface="Arial" panose="020B0604020202020204" pitchFamily="34" charset="0"/>
              </a:rPr>
              <a:t>Somatic</a:t>
            </a:r>
            <a:r>
              <a:rPr lang="en-US" altLang="fr-FR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Body/Feeling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fr-FR" sz="3200" b="1" dirty="0">
                <a:solidFill>
                  <a:srgbClr val="FF1E35"/>
                </a:solidFill>
                <a:latin typeface="+mn-lt"/>
                <a:cs typeface="Arial" panose="020B0604020202020204" pitchFamily="34" charset="0"/>
              </a:rPr>
              <a:t>Field</a:t>
            </a:r>
            <a:r>
              <a:rPr lang="en-US" altLang="fr-FR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– Relationship/System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3D25C4-5444-A545-8A63-F9A49F0342A6}"/>
              </a:ext>
            </a:extLst>
          </p:cNvPr>
          <p:cNvSpPr txBox="1">
            <a:spLocks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 lIns="92075" tIns="46038" rIns="92075" bIns="46038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zh-CN" sz="1000" dirty="0">
              <a:solidFill>
                <a:srgbClr val="002060"/>
              </a:solidFill>
              <a:latin typeface="Calibri" panose="020F0502020204030204" pitchFamily="34" charset="0"/>
              <a:ea typeface="Microsoft YaHei" pitchFamily="34" charset="-122"/>
            </a:endParaRPr>
          </a:p>
        </p:txBody>
      </p:sp>
      <p:sp>
        <p:nvSpPr>
          <p:cNvPr id="28678" name="Slide Number Placeholder 3">
            <a:extLst>
              <a:ext uri="{FF2B5EF4-FFF2-40B4-BE49-F238E27FC236}">
                <a16:creationId xmlns:a16="http://schemas.microsoft.com/office/drawing/2014/main" id="{171EE3DF-FF39-8B48-B897-EB18023C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14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8E566-9A19-3B45-8F71-117F3A62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88913"/>
            <a:ext cx="7891462" cy="1138237"/>
          </a:xfrm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br>
              <a:rPr lang="en-US" altLang="en-US" sz="3900" dirty="0">
                <a:solidFill>
                  <a:srgbClr val="3221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3900" dirty="0">
                <a:solidFill>
                  <a:srgbClr val="3221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900" b="1" u="sng" dirty="0" err="1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Peformance</a:t>
            </a:r>
            <a:r>
              <a:rPr lang="en-US" altLang="en-US" sz="39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Systems (</a:t>
            </a:r>
            <a:r>
              <a:rPr lang="en-US" altLang="en-US" sz="3900" b="1" u="sng" dirty="0" err="1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holons</a:t>
            </a:r>
            <a:r>
              <a:rPr lang="en-US" altLang="en-US" sz="39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The prototype representational map</a:t>
            </a:r>
            <a:br>
              <a:rPr lang="en-US" altLang="en-US" sz="39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39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900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6" name="Content Placeholder 4">
            <a:extLst>
              <a:ext uri="{FF2B5EF4-FFF2-40B4-BE49-F238E27FC236}">
                <a16:creationId xmlns:a16="http://schemas.microsoft.com/office/drawing/2014/main" id="{27D9FBD4-0F89-C74E-8522-1AE2AF7E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47800"/>
            <a:ext cx="8034337" cy="5410200"/>
          </a:xfrm>
        </p:spPr>
        <p:txBody>
          <a:bodyPr/>
          <a:lstStyle/>
          <a:p>
            <a:pPr marL="538163" indent="-45720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2400"/>
              <a:t>Systems are relational fields of </a:t>
            </a:r>
            <a:r>
              <a:rPr lang="en-US" altLang="en-US" sz="2400" i="1"/>
              <a:t>interbeing</a:t>
            </a:r>
            <a:r>
              <a:rPr lang="en-US" altLang="en-US" sz="2400"/>
              <a:t>. Many systems exist: culture, family, vocation, performance self.</a:t>
            </a:r>
          </a:p>
          <a:p>
            <a:pPr marL="538163" indent="-45720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2400"/>
              <a:t>Generative Systems are </a:t>
            </a:r>
            <a:r>
              <a:rPr lang="en-US" altLang="en-US" sz="2800" b="1" i="1"/>
              <a:t>holons</a:t>
            </a:r>
            <a:r>
              <a:rPr lang="en-US" altLang="en-US" sz="2400"/>
              <a:t>: Each part is auto-poetically whole, but simultaneously a fragment of a greater whole.</a:t>
            </a:r>
          </a:p>
          <a:p>
            <a:pPr marL="538163" indent="-45720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2400"/>
              <a:t>Systems are </a:t>
            </a:r>
            <a:r>
              <a:rPr lang="en-US" altLang="en-US" sz="2400" i="1"/>
              <a:t>holographic: </a:t>
            </a:r>
            <a:r>
              <a:rPr lang="en-US" altLang="en-US" sz="2400"/>
              <a:t>Each part contains (and can self-generate) the whole.</a:t>
            </a:r>
          </a:p>
          <a:p>
            <a:pPr marL="538163" indent="-45720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2400"/>
              <a:t>Aesthetic intelligence: The music of the part/whole relationship expresses </a:t>
            </a:r>
            <a:r>
              <a:rPr lang="en-US" altLang="en-US" sz="2800"/>
              <a:t>the quality of the system.  </a:t>
            </a:r>
            <a:endParaRPr lang="en-US" altLang="en-US"/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A1745BF5-A05F-2E44-9FB3-3BFB3E41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68863"/>
            <a:ext cx="4751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05C0DC5-F5D2-1B4B-9ECE-63F392ED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16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</a:t>
            </a:r>
            <a:r>
              <a:rPr lang="en-US" dirty="0" err="1"/>
              <a:t>Holons</a:t>
            </a:r>
            <a:r>
              <a:rPr lang="en-US" dirty="0"/>
              <a:t>: Part/whole generative collaboration 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generative individual or group</a:t>
            </a:r>
          </a:p>
          <a:p>
            <a:r>
              <a:rPr lang="en-US" dirty="0"/>
              <a:t>A musical band </a:t>
            </a:r>
          </a:p>
          <a:p>
            <a:r>
              <a:rPr lang="en-US" dirty="0"/>
              <a:t>Superb meal</a:t>
            </a:r>
          </a:p>
          <a:p>
            <a:r>
              <a:rPr lang="en-US" dirty="0"/>
              <a:t>Creative intimacy relationship (1 + 1 = 3)</a:t>
            </a:r>
          </a:p>
          <a:p>
            <a:r>
              <a:rPr lang="en-US" dirty="0"/>
              <a:t>A generative team or group</a:t>
            </a:r>
          </a:p>
        </p:txBody>
      </p:sp>
      <p:sp>
        <p:nvSpPr>
          <p:cNvPr id="16794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B0CE0AE-83F8-D849-863F-23933ECBF5E6}" type="slidenum">
              <a:rPr lang="en-US" altLang="ja-JP"/>
              <a:pPr/>
              <a:t>12</a:t>
            </a:fld>
            <a:endParaRPr lang="en-US" altLang="ja-JP"/>
          </a:p>
        </p:txBody>
      </p:sp>
      <p:pic>
        <p:nvPicPr>
          <p:cNvPr id="1679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811713"/>
            <a:ext cx="34623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1B5B43-FA89-A64B-A25E-A6EE58D69487}"/>
                  </a:ext>
                </a:extLst>
              </p14:cNvPr>
              <p14:cNvContentPartPr/>
              <p14:nvPr/>
            </p14:nvContentPartPr>
            <p14:xfrm>
              <a:off x="425543" y="99257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1B5B43-FA89-A64B-A25E-A6EE58D694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43" y="61457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70E5D0-6391-B744-92A9-D81AE84B0EDA}"/>
                  </a:ext>
                </a:extLst>
              </p14:cNvPr>
              <p14:cNvContentPartPr/>
              <p14:nvPr/>
            </p14:nvContentPartPr>
            <p14:xfrm>
              <a:off x="-1687577" y="102519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70E5D0-6391-B744-92A9-D81AE84B0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50577" y="647554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545CAB-28C4-1E42-9AF1-C4C81CC4020A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545CAB-28C4-1E42-9AF1-C4C81CC402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E9D803-849B-5040-B906-5DDC25D5F7A9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E9D803-849B-5040-B906-5DDC25D5F7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E75BB0-59A3-D049-898D-BA223BE5A2BA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E75BB0-59A3-D049-898D-BA223BE5A2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DA7A07-6308-384D-B355-61CA8611CAF6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DA7A07-6308-384D-B355-61CA8611CA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734CA26-A342-B346-97D5-25A8E9979543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734CA26-A342-B346-97D5-25A8E99795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D439765-0AD5-4D42-9D5B-733126300109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D439765-0AD5-4D42-9D5B-7331263001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F05614-148A-AF42-88C8-ABA4BD439B85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F05614-148A-AF42-88C8-ABA4BD439B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64CBA3-D780-5B46-9890-40E860421918}"/>
                  </a:ext>
                </a:extLst>
              </p14:cNvPr>
              <p14:cNvContentPartPr/>
              <p14:nvPr/>
            </p14:nvContentPartPr>
            <p14:xfrm>
              <a:off x="-687497" y="472824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64CBA3-D780-5B46-9890-40E8604219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50497" y="4350600"/>
                <a:ext cx="1260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30453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F17B-A145-2E4A-81B7-258F91FA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85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Holon: An interconnected system, where each part is also whole within itself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0C64D0-9EB0-424C-94C7-437E3C5E2C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55090-A7C0-4F4F-8D26-D5F41D3D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002B-5C3B-1446-9430-2D027A3CEE6C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158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3241-0D99-CD46-A0E6-5C45C497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23" y="517281"/>
            <a:ext cx="7291754" cy="10550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323" b="1" u="sng" dirty="0">
                <a:solidFill>
                  <a:schemeClr val="accent6">
                    <a:lumMod val="75000"/>
                  </a:schemeClr>
                </a:solidFill>
              </a:rPr>
              <a:t>Examples of (Dominator) problem-based </a:t>
            </a:r>
            <a:r>
              <a:rPr lang="en-US" sz="3323" b="1" u="sng" dirty="0" err="1">
                <a:solidFill>
                  <a:schemeClr val="accent6">
                    <a:lumMod val="75000"/>
                  </a:schemeClr>
                </a:solidFill>
              </a:rPr>
              <a:t>holons</a:t>
            </a:r>
            <a:endParaRPr lang="en-US" sz="3323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2A20CED-E1FA-5340-903F-03461479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4006362" cy="443132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en-US" dirty="0"/>
              <a:t>War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Symptoms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Violence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Racism, militarism, poverty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Chronic illness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Destructive emotions (depression, anxiety, hostile anger)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7C33157B-F881-C24B-8BE0-7526668D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16" y="1985597"/>
            <a:ext cx="2974731" cy="34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8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2C21-8069-1848-8723-7EB75F19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8172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Six elements of a performance </a:t>
            </a:r>
            <a:r>
              <a:rPr lang="en-US" sz="3600" b="1" u="sng" dirty="0" err="1">
                <a:solidFill>
                  <a:schemeClr val="accent6">
                    <a:lumMod val="75000"/>
                  </a:schemeClr>
                </a:solidFill>
              </a:rPr>
              <a:t>holon</a:t>
            </a:r>
            <a:endParaRPr lang="en-US" sz="3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7402C43-9CAD-8F4D-8A87-BB9343F9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47800"/>
            <a:ext cx="5113338" cy="4800600"/>
          </a:xfrm>
        </p:spPr>
        <p:txBody>
          <a:bodyPr/>
          <a:lstStyle/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Desired state </a:t>
            </a:r>
            <a:r>
              <a:rPr lang="en-US" altLang="en-US" sz="2400"/>
              <a:t>(goal/ intention /value/mission/etc.)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Present state 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Achievement maps (“how”)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Resources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Obstacles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Underlying context (COACH vs. CRASH)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5AB7CFE1-C4E7-1C43-A21F-380A3D4C3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276475"/>
            <a:ext cx="27320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19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F96A-D624-244A-BF56-41E130E7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634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4886D-DC1B-9B42-BFEE-D3306DFD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5D8CC-4F53-D74D-89AF-01286B598AE2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C164DC-BD6E-1545-8E5E-11C7D4648CFF}"/>
              </a:ext>
            </a:extLst>
          </p:cNvPr>
          <p:cNvGraphicFramePr/>
          <p:nvPr/>
        </p:nvGraphicFramePr>
        <p:xfrm>
          <a:off x="3131840" y="1916832"/>
          <a:ext cx="48965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onut 11">
            <a:extLst>
              <a:ext uri="{FF2B5EF4-FFF2-40B4-BE49-F238E27FC236}">
                <a16:creationId xmlns:a16="http://schemas.microsoft.com/office/drawing/2014/main" id="{84048A2D-ECAF-CB49-83EA-0336A0FC5089}"/>
              </a:ext>
            </a:extLst>
          </p:cNvPr>
          <p:cNvSpPr/>
          <p:nvPr/>
        </p:nvSpPr>
        <p:spPr>
          <a:xfrm>
            <a:off x="3131840" y="1268760"/>
            <a:ext cx="5400600" cy="5184576"/>
          </a:xfrm>
          <a:prstGeom prst="donut">
            <a:avLst>
              <a:gd name="adj" fmla="val 25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5CACC-AFF2-3245-BBC3-7B99AA8180EC}"/>
              </a:ext>
            </a:extLst>
          </p:cNvPr>
          <p:cNvSpPr txBox="1"/>
          <p:nvPr/>
        </p:nvSpPr>
        <p:spPr>
          <a:xfrm>
            <a:off x="1043608" y="112474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Context: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CRASH VS. COACH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120412-6D83-F643-BD4A-559C46FE4F50}"/>
              </a:ext>
            </a:extLst>
          </p:cNvPr>
          <p:cNvGrpSpPr/>
          <p:nvPr/>
        </p:nvGrpSpPr>
        <p:grpSpPr>
          <a:xfrm>
            <a:off x="2807280" y="2275474"/>
            <a:ext cx="594000" cy="236880"/>
            <a:chOff x="2807280" y="2275474"/>
            <a:chExt cx="5940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104EA6-C594-DF49-9D3D-D6087333BAC1}"/>
                    </a:ext>
                  </a:extLst>
                </p14:cNvPr>
                <p14:cNvContentPartPr/>
                <p14:nvPr/>
              </p14:nvContentPartPr>
              <p14:xfrm>
                <a:off x="2807280" y="227547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104EA6-C594-DF49-9D3D-D6087333BA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4280" y="2212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3D7AA1-0BB0-2E4E-88FA-B0394416C286}"/>
                    </a:ext>
                  </a:extLst>
                </p14:cNvPr>
                <p14:cNvContentPartPr/>
                <p14:nvPr/>
              </p14:nvContentPartPr>
              <p14:xfrm>
                <a:off x="2807280" y="2275474"/>
                <a:ext cx="594000" cy="23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3D7AA1-0BB0-2E4E-88FA-B0394416C2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44280" y="2212834"/>
                  <a:ext cx="719640" cy="362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509001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B4200FF-67C0-A84E-AE2A-5DF5C059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1773238"/>
            <a:ext cx="3889375" cy="4824412"/>
          </a:xfrm>
          <a:ln>
            <a:solidFill>
              <a:srgbClr val="060404"/>
            </a:solidFill>
          </a:ln>
        </p:spPr>
        <p:txBody>
          <a:bodyPr/>
          <a:lstStyle/>
          <a:p>
            <a:pPr marL="185562" indent="0" eaLnBrk="1" fontAlgn="auto" hangingPunct="1">
              <a:spcAft>
                <a:spcPts val="0"/>
              </a:spcAft>
              <a:buSzPct val="99000"/>
              <a:buFont typeface="Wingdings 2" charset="0"/>
              <a:buNone/>
              <a:defRPr/>
            </a:pP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1. When held mindlessly with </a:t>
            </a:r>
            <a:r>
              <a:rPr lang="en-US" i="1" dirty="0">
                <a:solidFill>
                  <a:srgbClr val="0F0F0A"/>
                </a:solidFill>
                <a:ea typeface="+mn-ea"/>
                <a:cs typeface="+mn-cs"/>
              </a:rPr>
              <a:t>neuromuscular lock--fight, flight, freeze, or fold--</a:t>
            </a: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problems develop and repeat themselves.</a:t>
            </a:r>
          </a:p>
          <a:p>
            <a:pPr marL="237948" indent="0" eaLnBrk="1" fontAlgn="auto" hangingPunct="1">
              <a:spcAft>
                <a:spcPts val="0"/>
              </a:spcAft>
              <a:buSzPct val="99000"/>
              <a:buFont typeface="Wingdings 2" charset="0"/>
              <a:buNone/>
              <a:defRPr/>
            </a:pP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 </a:t>
            </a:r>
          </a:p>
          <a:p>
            <a:pPr marL="274306" indent="-277799" eaLnBrk="1" fontAlgn="auto" hangingPunct="1">
              <a:spcAft>
                <a:spcPts val="0"/>
              </a:spcAft>
              <a:buSzPct val="100000"/>
              <a:buFont typeface="Arial" charset="0"/>
              <a:buChar char="•"/>
              <a:defRPr/>
            </a:pPr>
            <a:endParaRPr lang="en-US" sz="3100" b="1" dirty="0">
              <a:solidFill>
                <a:srgbClr val="060404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81557-5127-CA43-B685-2F32B21E2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3800" y="1719263"/>
            <a:ext cx="4032250" cy="4878387"/>
          </a:xfrm>
          <a:ln>
            <a:solidFill>
              <a:srgbClr val="060404"/>
            </a:solidFill>
          </a:ln>
        </p:spPr>
        <p:txBody>
          <a:bodyPr/>
          <a:lstStyle/>
          <a:p>
            <a:pPr marL="45718" indent="0" algn="r" eaLnBrk="1" fontAlgn="auto" hangingPunct="1">
              <a:spcAft>
                <a:spcPts val="0"/>
              </a:spcAft>
              <a:buFont typeface="Wingdings 2" charset="0"/>
              <a:buNone/>
              <a:defRPr/>
            </a:pP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2. When held mindfully with </a:t>
            </a:r>
            <a:r>
              <a:rPr lang="en-US" i="1" dirty="0">
                <a:solidFill>
                  <a:srgbClr val="0F0F0A"/>
                </a:solidFill>
                <a:ea typeface="+mn-ea"/>
                <a:cs typeface="+mn-cs"/>
              </a:rPr>
              <a:t>creative flow, </a:t>
            </a: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solutions and new </a:t>
            </a:r>
            <a:r>
              <a:rPr lang="en-US" dirty="0" err="1">
                <a:solidFill>
                  <a:srgbClr val="0F0F0A"/>
                </a:solidFill>
                <a:ea typeface="+mn-ea"/>
                <a:cs typeface="+mn-cs"/>
              </a:rPr>
              <a:t>learnings</a:t>
            </a:r>
            <a:r>
              <a:rPr lang="en-US" dirty="0">
                <a:solidFill>
                  <a:srgbClr val="0F0F0A"/>
                </a:solidFill>
                <a:ea typeface="+mn-ea"/>
                <a:cs typeface="+mn-cs"/>
              </a:rPr>
              <a:t> are possible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2529" name="Title 1">
            <a:extLst>
              <a:ext uri="{FF2B5EF4-FFF2-40B4-BE49-F238E27FC236}">
                <a16:creationId xmlns:a16="http://schemas.microsoft.com/office/drawing/2014/main" id="{4FD23B64-091F-E74A-9893-80D1844A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354137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32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Premise 4: </a:t>
            </a:r>
            <a:br>
              <a:rPr lang="en-US" altLang="en-US" sz="32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experiential realities are held by human consciousness: “</a:t>
            </a:r>
            <a:r>
              <a:rPr lang="en-US" altLang="ja-JP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Mindless</a:t>
            </a:r>
            <a:r>
              <a:rPr lang="en-US" altLang="en-US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ja-JP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Mindful</a:t>
            </a:r>
            <a:r>
              <a:rPr lang="en-US" altLang="en-US" sz="3200" b="1" i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8A68832E-546E-7E4B-B348-96DFE243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27500"/>
            <a:ext cx="2603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>
            <a:extLst>
              <a:ext uri="{FF2B5EF4-FFF2-40B4-BE49-F238E27FC236}">
                <a16:creationId xmlns:a16="http://schemas.microsoft.com/office/drawing/2014/main" id="{39578506-D3DC-1F45-994B-1273D99E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16338"/>
            <a:ext cx="252095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215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>
            <a:extLst>
              <a:ext uri="{FF2B5EF4-FFF2-40B4-BE49-F238E27FC236}">
                <a16:creationId xmlns:a16="http://schemas.microsoft.com/office/drawing/2014/main" id="{2B073DD5-C8FE-4446-958D-95483A3F6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64000"/>
            <a:ext cx="2667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3">
            <a:extLst>
              <a:ext uri="{FF2B5EF4-FFF2-40B4-BE49-F238E27FC236}">
                <a16:creationId xmlns:a16="http://schemas.microsoft.com/office/drawing/2014/main" id="{0B08F3C6-9C20-2341-9CD5-0046866C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18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813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27F57AAF-63C1-554F-BF55-74D7F115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0"/>
            <a:ext cx="92202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sz="4400" b="1" u="sng" dirty="0">
                <a:solidFill>
                  <a:srgbClr val="1A2D79"/>
                </a:solidFill>
                <a:latin typeface="+mj-lt"/>
                <a:ea typeface="MS PGothic" charset="0"/>
                <a:cs typeface="Arial Unicode MS" charset="0"/>
              </a:rPr>
              <a:t>The CRASH State</a:t>
            </a:r>
          </a:p>
          <a:p>
            <a:pPr algn="ctr">
              <a:defRPr/>
            </a:pPr>
            <a:r>
              <a:rPr lang="en-US" sz="4400" b="1" i="1" dirty="0">
                <a:solidFill>
                  <a:srgbClr val="1A2D79"/>
                </a:solidFill>
                <a:latin typeface="+mj-lt"/>
                <a:ea typeface="MS PGothic" charset="0"/>
                <a:cs typeface="Arial Unicode MS" charset="0"/>
              </a:rPr>
              <a:t>     </a:t>
            </a:r>
            <a:r>
              <a:rPr lang="en-US" sz="4400" b="1" i="1" u="sng" dirty="0">
                <a:solidFill>
                  <a:srgbClr val="1A2D79"/>
                </a:solidFill>
                <a:latin typeface="+mj-lt"/>
                <a:ea typeface="MS PGothic" charset="0"/>
                <a:cs typeface="Arial Unicode MS" charset="0"/>
              </a:rPr>
              <a:t>Disconnected From the Whole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B62B0138-57C8-D548-9687-2AB30E74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484313"/>
            <a:ext cx="4673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4488" indent="-344488">
              <a:spcBef>
                <a:spcPct val="20000"/>
              </a:spcBef>
              <a:buSzPct val="100000"/>
              <a:buFont typeface="Wingdings" charset="0"/>
              <a:buChar char="§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ontracted</a:t>
            </a:r>
          </a:p>
          <a:p>
            <a:pPr marL="344488" indent="-344488">
              <a:spcBef>
                <a:spcPct val="20000"/>
              </a:spcBef>
              <a:buSzPct val="100000"/>
              <a:buFont typeface="Wingdings" charset="0"/>
              <a:buChar char="§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eactive</a:t>
            </a:r>
          </a:p>
          <a:p>
            <a:pPr marL="344488" indent="-344488">
              <a:spcBef>
                <a:spcPct val="20000"/>
              </a:spcBef>
              <a:buSzPct val="100000"/>
              <a:buFont typeface="Wingdings" charset="0"/>
              <a:buChar char="§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nalysis Paralysis</a:t>
            </a:r>
          </a:p>
          <a:p>
            <a:pPr marL="344488" indent="-344488">
              <a:spcBef>
                <a:spcPct val="20000"/>
              </a:spcBef>
              <a:buSzPct val="100000"/>
              <a:buFont typeface="Wingdings" charset="0"/>
              <a:buChar char="§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eparated</a:t>
            </a:r>
          </a:p>
          <a:p>
            <a:pPr marL="344488" indent="-344488">
              <a:spcBef>
                <a:spcPct val="20000"/>
              </a:spcBef>
              <a:buSzPct val="100000"/>
              <a:buFont typeface="Wingdings" charset="0"/>
              <a:buChar char="§"/>
              <a:defRPr/>
            </a:pPr>
            <a:r>
              <a:rPr lang="en-US" u="sng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 charset="0"/>
                <a:cs typeface="Arial Unicode MS" charset="0"/>
              </a:rPr>
              <a:t>urting/Hating/Hitting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0D3316A-56D7-7942-986D-B12BE2DB2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149725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905F58AA-B59D-5644-B806-48FB4EC6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589588"/>
            <a:ext cx="5400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In a CRASH state you are contracted, reacting to the environment, analyzing, separated and feeling hurt or hate. </a:t>
            </a:r>
          </a:p>
        </p:txBody>
      </p:sp>
      <p:sp>
        <p:nvSpPr>
          <p:cNvPr id="34821" name="Footer Placeholder 2">
            <a:extLst>
              <a:ext uri="{FF2B5EF4-FFF2-40B4-BE49-F238E27FC236}">
                <a16:creationId xmlns:a16="http://schemas.microsoft.com/office/drawing/2014/main" id="{0BF89696-FC10-164D-9D6F-8A7D5AF5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15088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>
                <a:latin typeface="Gill Sans MT" panose="020B0502020104020203" pitchFamily="34" charset="77"/>
              </a:rPr>
              <a:t>© 2014 Robert Dilts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14A3E7-E718-FB4E-8CFE-83FA25C2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copyright@Stephen Gilligan - all rights reserved</a:t>
            </a:r>
            <a:endParaRPr lang="ja-JP"/>
          </a:p>
        </p:txBody>
      </p:sp>
      <p:sp>
        <p:nvSpPr>
          <p:cNvPr id="34823" name="Espace réservé du numéro de diapositive 2">
            <a:extLst>
              <a:ext uri="{FF2B5EF4-FFF2-40B4-BE49-F238E27FC236}">
                <a16:creationId xmlns:a16="http://schemas.microsoft.com/office/drawing/2014/main" id="{8F4D9E04-1D16-E44E-B0D5-D42C105E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56588" y="6305550"/>
            <a:ext cx="81438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3CC963-9FC8-C342-BA26-E26AF2038A01}" type="slidenum">
              <a:rPr lang="en-US" altLang="ja-JP" sz="2800" smtClean="0">
                <a:solidFill>
                  <a:schemeClr val="tx1"/>
                </a:solidFill>
              </a:rPr>
              <a:pPr/>
              <a:t>18</a:t>
            </a:fld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3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>
            <a:extLst>
              <a:ext uri="{FF2B5EF4-FFF2-40B4-BE49-F238E27FC236}">
                <a16:creationId xmlns:a16="http://schemas.microsoft.com/office/drawing/2014/main" id="{F048D77F-F993-B348-9598-944CC4AF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557338"/>
            <a:ext cx="8407400" cy="5238750"/>
          </a:xfrm>
        </p:spPr>
        <p:txBody>
          <a:bodyPr/>
          <a:lstStyle/>
          <a:p>
            <a:pPr marL="44450" indent="0" algn="ctr" eaLnBrk="1" hangingPunct="1">
              <a:buFont typeface="Wingdings 2" pitchFamily="2" charset="2"/>
              <a:buNone/>
            </a:pPr>
            <a:r>
              <a:rPr lang="en-US" altLang="en-US" b="1" u="sng"/>
              <a:t>The Four F’s of Neuromuscular Lock</a:t>
            </a:r>
          </a:p>
          <a:p>
            <a:pPr marL="365125" lvl="1" indent="0" eaLnBrk="1" hangingPunct="1">
              <a:buFont typeface="Verdana" panose="020B0604030504040204" pitchFamily="34" charset="0"/>
              <a:buNone/>
            </a:pPr>
            <a:r>
              <a:rPr lang="en-US" altLang="en-US" sz="3600" b="1"/>
              <a:t>   </a:t>
            </a:r>
          </a:p>
          <a:p>
            <a:pPr marL="365125" lvl="1" indent="0" eaLnBrk="1" hangingPunct="1">
              <a:buFont typeface="Verdana" panose="020B0604030504040204" pitchFamily="34" charset="0"/>
              <a:buNone/>
            </a:pPr>
            <a:r>
              <a:rPr lang="en-US" altLang="en-US" sz="3600" b="1"/>
              <a:t>   </a:t>
            </a:r>
            <a:r>
              <a:rPr lang="en-US" altLang="en-US" sz="4400" b="1"/>
              <a:t> Fight				  Freeze</a:t>
            </a:r>
          </a:p>
          <a:p>
            <a:pPr marL="365125" lvl="1" indent="0" eaLnBrk="1" hangingPunct="1">
              <a:buFont typeface="Wingdings" pitchFamily="2" charset="2"/>
              <a:buChar char="§"/>
            </a:pPr>
            <a:endParaRPr lang="en-US" altLang="en-US" sz="4400" b="1"/>
          </a:p>
          <a:p>
            <a:pPr marL="365125" lvl="1" indent="0" eaLnBrk="1" hangingPunct="1">
              <a:buFont typeface="Wingdings" pitchFamily="2" charset="2"/>
              <a:buChar char="§"/>
            </a:pPr>
            <a:endParaRPr lang="en-US" altLang="en-US" sz="4400" b="1"/>
          </a:p>
          <a:p>
            <a:pPr marL="365125" lvl="1" indent="0" eaLnBrk="1" hangingPunct="1">
              <a:buFont typeface="Verdana" panose="020B0604030504040204" pitchFamily="34" charset="0"/>
              <a:buNone/>
            </a:pPr>
            <a:r>
              <a:rPr lang="en-US" altLang="en-US" sz="4400" b="1"/>
              <a:t>    Flight			          Fold</a:t>
            </a:r>
          </a:p>
          <a:p>
            <a:pPr marL="365125" lvl="1" indent="0" eaLnBrk="1" hangingPunct="1">
              <a:buFont typeface="Wingdings" pitchFamily="2" charset="2"/>
              <a:buChar char="§"/>
            </a:pPr>
            <a:endParaRPr lang="en-US" altLang="en-US" sz="4400" b="1"/>
          </a:p>
          <a:p>
            <a:pPr marL="365125" lvl="1" indent="0" eaLnBrk="1" hangingPunct="1">
              <a:buFont typeface="Wingdings" pitchFamily="2" charset="2"/>
              <a:buChar char="§"/>
            </a:pPr>
            <a:endParaRPr lang="en-US" altLang="en-US" sz="3600" b="1"/>
          </a:p>
          <a:p>
            <a:pPr marL="365125" lvl="1" indent="0" eaLnBrk="1" hangingPunct="1">
              <a:buFont typeface="Wingdings" pitchFamily="2" charset="2"/>
              <a:buChar char="§"/>
            </a:pPr>
            <a:endParaRPr lang="en-US" altLang="en-US" sz="3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84E64-4F27-1B48-BBB2-11708CFC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60350"/>
            <a:ext cx="7920037" cy="11430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39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CRASH as “neuromuscular lock”</a:t>
            </a:r>
          </a:p>
        </p:txBody>
      </p:sp>
      <p:pic>
        <p:nvPicPr>
          <p:cNvPr id="5" name="Picture 4" descr="3bf6275b11c5201062ed29cebe5e5c32-d4c1czo.jpg">
            <a:extLst>
              <a:ext uri="{FF2B5EF4-FFF2-40B4-BE49-F238E27FC236}">
                <a16:creationId xmlns:a16="http://schemas.microsoft.com/office/drawing/2014/main" id="{F7AD8568-B06F-5C43-8028-75CD673B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4" r="17332"/>
          <a:stretch>
            <a:fillRect/>
          </a:stretch>
        </p:blipFill>
        <p:spPr bwMode="auto">
          <a:xfrm>
            <a:off x="4716463" y="2349500"/>
            <a:ext cx="1511300" cy="22256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7842"/>
                  </a:srgbClr>
                </a:solidFill>
              </a14:hiddenFill>
            </a:ext>
          </a:extLst>
        </p:spPr>
      </p:pic>
      <p:pic>
        <p:nvPicPr>
          <p:cNvPr id="3" name="Picture 2" descr="depression.jpg">
            <a:extLst>
              <a:ext uri="{FF2B5EF4-FFF2-40B4-BE49-F238E27FC236}">
                <a16:creationId xmlns:a16="http://schemas.microsoft.com/office/drawing/2014/main" id="{BA7F872B-CA14-8E48-BA63-2ADB08F502F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rcRect l="42366" t="22160" r="6261"/>
          <a:stretch>
            <a:fillRect/>
          </a:stretch>
        </p:blipFill>
        <p:spPr bwMode="auto">
          <a:xfrm>
            <a:off x="5076825" y="4508500"/>
            <a:ext cx="1511300" cy="1625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658D6-8559-5E4F-BEE2-6621C853B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141663"/>
            <a:ext cx="1839913" cy="12652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02B8B1-1071-304E-93E1-DC6B9451F8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581525"/>
            <a:ext cx="1728788" cy="18097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Slide Number Placeholder 3">
            <a:extLst>
              <a:ext uri="{FF2B5EF4-FFF2-40B4-BE49-F238E27FC236}">
                <a16:creationId xmlns:a16="http://schemas.microsoft.com/office/drawing/2014/main" id="{630DAD3B-BBCA-D84E-B5E8-E0B34DC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20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9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DB2F2-6D92-7A4A-8B95-6A0F773D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General Overview</a:t>
            </a:r>
          </a:p>
        </p:txBody>
      </p:sp>
      <p:sp>
        <p:nvSpPr>
          <p:cNvPr id="18434" name="Content Placeholder 3">
            <a:extLst>
              <a:ext uri="{FF2B5EF4-FFF2-40B4-BE49-F238E27FC236}">
                <a16:creationId xmlns:a16="http://schemas.microsoft.com/office/drawing/2014/main" id="{480F83D3-E307-9C45-B610-24352C83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24744"/>
            <a:ext cx="7818834" cy="5123656"/>
          </a:xfrm>
        </p:spPr>
        <p:txBody>
          <a:bodyPr/>
          <a:lstStyle/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We create our reality through brain/mind/body “representational maps” or “filters”</a:t>
            </a:r>
          </a:p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Performance systems (</a:t>
            </a:r>
            <a:r>
              <a:rPr lang="en-US" altLang="en-US" sz="2400" dirty="0" err="1"/>
              <a:t>holons</a:t>
            </a:r>
            <a:r>
              <a:rPr lang="en-US" altLang="en-US" sz="2400" dirty="0"/>
              <a:t>) are the prototype filter for self-operation.  </a:t>
            </a:r>
          </a:p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These systems can be held in fixed (homeo-stat) or fluid (rheo-stat) consciousness.</a:t>
            </a:r>
          </a:p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Fixed maps result in disconnected, repetitive, increasingly problem-based realities.</a:t>
            </a:r>
          </a:p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Fluid maps allow an interconnected flow state of generative learning.</a:t>
            </a:r>
          </a:p>
          <a:p>
            <a:pPr marL="539750" indent="-45720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 sz="2400" dirty="0"/>
              <a:t>Systemic Trance is a method for transforming the stuck states of a problem-based system into the creative states of a generative system. </a:t>
            </a:r>
          </a:p>
        </p:txBody>
      </p:sp>
      <p:sp>
        <p:nvSpPr>
          <p:cNvPr id="18435" name="Slide Number Placeholder 1">
            <a:extLst>
              <a:ext uri="{FF2B5EF4-FFF2-40B4-BE49-F238E27FC236}">
                <a16:creationId xmlns:a16="http://schemas.microsoft.com/office/drawing/2014/main" id="{D4239259-BF4F-AE4D-9F97-66D789223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C64269-A88C-0D4F-907C-5FEB85861CB4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FD1C7-C201-0D45-9BB2-86E6CCA2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688" y="517525"/>
            <a:ext cx="7496175" cy="1054100"/>
          </a:xfrm>
        </p:spPr>
        <p:txBody>
          <a:bodyPr/>
          <a:lstStyle/>
          <a:p>
            <a:pPr>
              <a:defRPr/>
            </a:pPr>
            <a:r>
              <a:rPr lang="en-US" sz="3323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Problem-based, limited self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A1CAEF9-7E16-6B4E-85C3-B86A13C96992}"/>
              </a:ext>
            </a:extLst>
          </p:cNvPr>
          <p:cNvSpPr/>
          <p:nvPr/>
        </p:nvSpPr>
        <p:spPr>
          <a:xfrm>
            <a:off x="1381125" y="1501775"/>
            <a:ext cx="6448425" cy="4918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95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AC1395-9D7A-BF4A-A54B-30FC15DC876E}"/>
              </a:ext>
            </a:extLst>
          </p:cNvPr>
          <p:cNvSpPr/>
          <p:nvPr/>
        </p:nvSpPr>
        <p:spPr>
          <a:xfrm>
            <a:off x="3109913" y="1833563"/>
            <a:ext cx="1928812" cy="79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323" dirty="0">
                <a:solidFill>
                  <a:schemeClr val="tx1"/>
                </a:solidFill>
              </a:rPr>
              <a:t>Goal</a:t>
            </a:r>
            <a:endParaRPr lang="fr-FR" sz="2954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5AC87-9561-4146-AE7A-AAE79313979C}"/>
              </a:ext>
            </a:extLst>
          </p:cNvPr>
          <p:cNvSpPr/>
          <p:nvPr/>
        </p:nvSpPr>
        <p:spPr>
          <a:xfrm>
            <a:off x="2987824" y="3573017"/>
            <a:ext cx="151216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solidFill>
                  <a:srgbClr val="FF0000"/>
                </a:solidFill>
              </a:rPr>
              <a:t>Obstacle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79776-F2C4-AE47-9B86-357DB75938F8}"/>
              </a:ext>
            </a:extLst>
          </p:cNvPr>
          <p:cNvSpPr/>
          <p:nvPr/>
        </p:nvSpPr>
        <p:spPr>
          <a:xfrm>
            <a:off x="3203848" y="4581128"/>
            <a:ext cx="149730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85" dirty="0">
                <a:solidFill>
                  <a:schemeClr val="tx1"/>
                </a:solidFill>
              </a:rPr>
              <a:t>Present</a:t>
            </a:r>
          </a:p>
          <a:p>
            <a:pPr algn="ctr">
              <a:defRPr/>
            </a:pPr>
            <a:r>
              <a:rPr lang="en-US" sz="2585" dirty="0">
                <a:solidFill>
                  <a:schemeClr val="tx1"/>
                </a:solidFill>
              </a:rPr>
              <a:t>State</a:t>
            </a:r>
            <a:endParaRPr lang="en-US" sz="1292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D0C0F4-2E1F-BA4A-9958-6FD837E3192A}"/>
              </a:ext>
            </a:extLst>
          </p:cNvPr>
          <p:cNvSpPr/>
          <p:nvPr/>
        </p:nvSpPr>
        <p:spPr>
          <a:xfrm>
            <a:off x="6084168" y="3429000"/>
            <a:ext cx="1737370" cy="14231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b="1" dirty="0">
                <a:solidFill>
                  <a:srgbClr val="00B050"/>
                </a:solidFill>
              </a:rPr>
              <a:t>Resource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7DF2EFF-1015-B347-ACDA-C50C3DBBE456}"/>
              </a:ext>
            </a:extLst>
          </p:cNvPr>
          <p:cNvSpPr/>
          <p:nvPr/>
        </p:nvSpPr>
        <p:spPr>
          <a:xfrm>
            <a:off x="2267744" y="3140968"/>
            <a:ext cx="3096344" cy="2592288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234A2C6-68F4-9C46-9220-9F83B70ACFCE}"/>
              </a:ext>
            </a:extLst>
          </p:cNvPr>
          <p:cNvSpPr/>
          <p:nvPr/>
        </p:nvSpPr>
        <p:spPr>
          <a:xfrm>
            <a:off x="3563888" y="4221088"/>
            <a:ext cx="432048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41BC3E0-FFAD-9649-836D-6AEFA9F43BBC}"/>
                  </a:ext>
                </a:extLst>
              </p14:cNvPr>
              <p14:cNvContentPartPr/>
              <p14:nvPr/>
            </p14:nvContentPartPr>
            <p14:xfrm>
              <a:off x="5509440" y="2906914"/>
              <a:ext cx="887760" cy="963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41BC3E0-FFAD-9649-836D-6AEFA9F43B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0440" y="2897914"/>
                <a:ext cx="905400" cy="9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5DB83F7-7E8C-9B4B-9F01-579F2463FB7F}"/>
              </a:ext>
            </a:extLst>
          </p:cNvPr>
          <p:cNvGrpSpPr/>
          <p:nvPr/>
        </p:nvGrpSpPr>
        <p:grpSpPr>
          <a:xfrm>
            <a:off x="5864400" y="2420554"/>
            <a:ext cx="1080720" cy="3247200"/>
            <a:chOff x="5864400" y="2420554"/>
            <a:chExt cx="1080720" cy="32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1155AB-AEF1-3C41-B533-363AE22D1903}"/>
                    </a:ext>
                  </a:extLst>
                </p14:cNvPr>
                <p14:cNvContentPartPr/>
                <p14:nvPr/>
              </p14:nvContentPartPr>
              <p14:xfrm>
                <a:off x="5864400" y="2429914"/>
                <a:ext cx="623160" cy="323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1155AB-AEF1-3C41-B533-363AE22D19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01760" y="2366914"/>
                  <a:ext cx="748800" cy="33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194D55-F4C0-444F-8749-5231E8BDAF68}"/>
                    </a:ext>
                  </a:extLst>
                </p14:cNvPr>
                <p14:cNvContentPartPr/>
                <p14:nvPr/>
              </p14:nvContentPartPr>
              <p14:xfrm>
                <a:off x="6606000" y="2420554"/>
                <a:ext cx="339120" cy="1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194D55-F4C0-444F-8749-5231E8BDAF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43000" y="2357554"/>
                  <a:ext cx="46476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91570E1-2CCA-8445-A7C1-F4D0FDFC8F6A}"/>
                  </a:ext>
                </a:extLst>
              </p14:cNvPr>
              <p14:cNvContentPartPr/>
              <p14:nvPr/>
            </p14:nvContentPartPr>
            <p14:xfrm>
              <a:off x="6189840" y="1443514"/>
              <a:ext cx="276840" cy="211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91570E1-2CCA-8445-A7C1-F4D0FDFC8F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2200" y="1425874"/>
                <a:ext cx="31248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B1CF0C6-DE77-124B-B06A-052DB7C600AF}"/>
              </a:ext>
            </a:extLst>
          </p:cNvPr>
          <p:cNvGrpSpPr/>
          <p:nvPr/>
        </p:nvGrpSpPr>
        <p:grpSpPr>
          <a:xfrm>
            <a:off x="6449400" y="6014434"/>
            <a:ext cx="183240" cy="198360"/>
            <a:chOff x="6449400" y="6014434"/>
            <a:chExt cx="18324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4DB28A-CBAB-864F-A544-3AECE91EB384}"/>
                    </a:ext>
                  </a:extLst>
                </p14:cNvPr>
                <p14:cNvContentPartPr/>
                <p14:nvPr/>
              </p14:nvContentPartPr>
              <p14:xfrm>
                <a:off x="6449400" y="601443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4DB28A-CBAB-864F-A544-3AECE91EB3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1760" y="59964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A7CD91-BD71-4C47-89CE-6A70AF07F7EB}"/>
                    </a:ext>
                  </a:extLst>
                </p14:cNvPr>
                <p14:cNvContentPartPr/>
                <p14:nvPr/>
              </p14:nvContentPartPr>
              <p14:xfrm>
                <a:off x="6449400" y="6014434"/>
                <a:ext cx="183240" cy="198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A7CD91-BD71-4C47-89CE-6A70AF07F7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31760" y="5996434"/>
                  <a:ext cx="218880" cy="23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1ABBD0-3771-994C-BF81-DFC115ED737A}"/>
              </a:ext>
            </a:extLst>
          </p:cNvPr>
          <p:cNvSpPr txBox="1"/>
          <p:nvPr/>
        </p:nvSpPr>
        <p:spPr>
          <a:xfrm>
            <a:off x="6732240" y="558924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CRASH CONTEXT</a:t>
            </a:r>
          </a:p>
        </p:txBody>
      </p:sp>
    </p:spTree>
    <p:extLst>
      <p:ext uri="{BB962C8B-B14F-4D97-AF65-F5344CB8AC3E}">
        <p14:creationId xmlns:p14="http://schemas.microsoft.com/office/powerpoint/2010/main" val="183787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C832DA56-F152-6346-BA34-0A66BF28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0"/>
            <a:ext cx="716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 u="sng">
                <a:solidFill>
                  <a:srgbClr val="1A2D79"/>
                </a:solidFill>
                <a:latin typeface="Gill Sans MT" panose="020B0502020104020203" pitchFamily="34" charset="77"/>
              </a:rPr>
              <a:t>The COACH State</a:t>
            </a:r>
          </a:p>
          <a:p>
            <a:pPr algn="ctr"/>
            <a:r>
              <a:rPr lang="en-US" altLang="en-US" sz="4400" b="1" i="1" u="sng">
                <a:solidFill>
                  <a:srgbClr val="1A2D79"/>
                </a:solidFill>
                <a:latin typeface="Gill Sans MT" panose="020B0502020104020203" pitchFamily="34" charset="77"/>
              </a:rPr>
              <a:t>– Integrated Holon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F9E78587-B83A-9C47-BED7-6BECA94E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81200"/>
            <a:ext cx="71294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7525" indent="-517525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b="1" u="sng">
                <a:latin typeface="Gill Sans MT" panose="020B0502020104020203" pitchFamily="34" charset="77"/>
                <a:cs typeface="Arial" panose="020B0604020202020204" pitchFamily="34" charset="0"/>
              </a:rPr>
              <a:t>C</a:t>
            </a: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enter yourself, especially in your belly center</a:t>
            </a:r>
          </a:p>
          <a:p>
            <a:pPr>
              <a:spcAft>
                <a:spcPts val="600"/>
              </a:spcAft>
            </a:pP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• </a:t>
            </a:r>
            <a:r>
              <a:rPr lang="en-US" altLang="en-US" b="1" u="sng">
                <a:latin typeface="Gill Sans MT" panose="020B0502020104020203" pitchFamily="34" charset="77"/>
                <a:cs typeface="Arial" panose="020B0604020202020204" pitchFamily="34" charset="0"/>
              </a:rPr>
              <a:t>O</a:t>
            </a: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pen your field of awareness</a:t>
            </a:r>
          </a:p>
          <a:p>
            <a:pPr>
              <a:spcAft>
                <a:spcPts val="600"/>
              </a:spcAft>
            </a:pP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• </a:t>
            </a:r>
            <a:r>
              <a:rPr lang="en-US" altLang="en-US" b="1" u="sng">
                <a:latin typeface="Gill Sans MT" panose="020B0502020104020203" pitchFamily="34" charset="77"/>
                <a:cs typeface="Arial" panose="020B0604020202020204" pitchFamily="34" charset="0"/>
              </a:rPr>
              <a:t>A</a:t>
            </a: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ttend to what is going on within you and around you with mindfulness</a:t>
            </a:r>
          </a:p>
          <a:p>
            <a:pPr>
              <a:spcAft>
                <a:spcPts val="600"/>
              </a:spcAft>
            </a:pP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• </a:t>
            </a:r>
            <a:r>
              <a:rPr lang="en-US" altLang="en-US" b="1" u="sng">
                <a:latin typeface="Gill Sans MT" panose="020B0502020104020203" pitchFamily="34" charset="77"/>
                <a:cs typeface="Arial" panose="020B0604020202020204" pitchFamily="34" charset="0"/>
              </a:rPr>
              <a:t>C</a:t>
            </a: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onnect to yourself and to the larger system(s) of which you are a part</a:t>
            </a:r>
          </a:p>
          <a:p>
            <a:pPr>
              <a:spcAft>
                <a:spcPts val="600"/>
              </a:spcAft>
            </a:pP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• </a:t>
            </a:r>
            <a:r>
              <a:rPr lang="en-US" altLang="en-US" b="1">
                <a:latin typeface="Gill Sans MT" panose="020B0502020104020203" pitchFamily="34" charset="77"/>
                <a:cs typeface="Arial" panose="020B0604020202020204" pitchFamily="34" charset="0"/>
              </a:rPr>
              <a:t>H</a:t>
            </a:r>
            <a:r>
              <a:rPr lang="en-US" altLang="en-US" sz="2400" b="1">
                <a:latin typeface="Gill Sans MT" panose="020B0502020104020203" pitchFamily="34" charset="77"/>
                <a:cs typeface="Arial" panose="020B0604020202020204" pitchFamily="34" charset="0"/>
              </a:rPr>
              <a:t>old whatever is happening from a state of resourcefulness and curiosity</a:t>
            </a:r>
          </a:p>
          <a:p>
            <a:pPr>
              <a:spcAft>
                <a:spcPts val="600"/>
              </a:spcAft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F92F4BB1-6556-2442-84BF-FC2D2A87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0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Footer Placeholder 2">
            <a:extLst>
              <a:ext uri="{FF2B5EF4-FFF2-40B4-BE49-F238E27FC236}">
                <a16:creationId xmlns:a16="http://schemas.microsoft.com/office/drawing/2014/main" id="{7ED74B8E-CC07-264A-978A-A79912DC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6400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457200" indent="-23018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914400" indent="-22225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371600" indent="-166688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4pPr>
            <a:lvl5pPr marL="1828800" indent="-176213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5pPr>
            <a:lvl6pPr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6pPr>
            <a:lvl7pPr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7pPr>
            <a:lvl8pPr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8pPr>
            <a:lvl9pPr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D949117-AAE8-2C4D-8D63-8689AEC8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copyright@Stephen Gilligan - all rights reserved</a:t>
            </a:r>
            <a:endParaRPr lang="ja-JP"/>
          </a:p>
        </p:txBody>
      </p:sp>
      <p:sp>
        <p:nvSpPr>
          <p:cNvPr id="39942" name="Espace réservé du numéro de diapositive 2">
            <a:extLst>
              <a:ext uri="{FF2B5EF4-FFF2-40B4-BE49-F238E27FC236}">
                <a16:creationId xmlns:a16="http://schemas.microsoft.com/office/drawing/2014/main" id="{8611437D-3AC3-FE4C-9040-EF651677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05788" y="6305550"/>
            <a:ext cx="865187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17F457F-55BA-874B-862E-FD4C7E53F72D}" type="slidenum">
              <a:rPr lang="en-US" altLang="ja-JP" sz="2800" smtClean="0">
                <a:solidFill>
                  <a:schemeClr val="tx1"/>
                </a:solidFill>
              </a:rPr>
              <a:pPr/>
              <a:t>21</a:t>
            </a:fld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B1F0-46A1-A546-B6E4-AC55C94F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Generative </a:t>
            </a:r>
            <a:r>
              <a:rPr lang="en-US" sz="3200" b="1" u="sng" dirty="0" err="1">
                <a:solidFill>
                  <a:schemeClr val="accent6">
                    <a:lumMod val="75000"/>
                  </a:schemeClr>
                </a:solidFill>
              </a:rPr>
              <a:t>Holons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: Each part is valued, interconnected, held in fluid forms.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F4EB5-95C1-D54B-91D4-145BF370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5D8CC-4F53-D74D-89AF-01286B598AE2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E6541F-B070-E340-A9BB-05DEEF77B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556907"/>
              </p:ext>
            </p:extLst>
          </p:nvPr>
        </p:nvGraphicFramePr>
        <p:xfrm>
          <a:off x="1979712" y="1628800"/>
          <a:ext cx="61206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DCB23-0CC4-CF4A-B2CF-2A0060F24FE7}"/>
                  </a:ext>
                </a:extLst>
              </p14:cNvPr>
              <p14:cNvContentPartPr/>
              <p14:nvPr/>
            </p14:nvContentPartPr>
            <p14:xfrm>
              <a:off x="4908703" y="4863514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DCB23-0CC4-CF4A-B2CF-2A0060F24F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9703" y="485487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Donut 11">
            <a:extLst>
              <a:ext uri="{FF2B5EF4-FFF2-40B4-BE49-F238E27FC236}">
                <a16:creationId xmlns:a16="http://schemas.microsoft.com/office/drawing/2014/main" id="{06ADD9A6-5B0F-DC4A-9E14-2A8672FCA2B0}"/>
              </a:ext>
            </a:extLst>
          </p:cNvPr>
          <p:cNvSpPr/>
          <p:nvPr/>
        </p:nvSpPr>
        <p:spPr>
          <a:xfrm>
            <a:off x="1835696" y="1484784"/>
            <a:ext cx="6912768" cy="5256584"/>
          </a:xfrm>
          <a:prstGeom prst="donut">
            <a:avLst>
              <a:gd name="adj" fmla="val 1802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4ABBFB-318D-774E-B546-11DC96C06D6C}"/>
                  </a:ext>
                </a:extLst>
              </p14:cNvPr>
              <p14:cNvContentPartPr/>
              <p14:nvPr/>
            </p14:nvContentPartPr>
            <p14:xfrm>
              <a:off x="5588109" y="-23480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4ABBFB-318D-774E-B546-11DC96C06D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0469" y="-2528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835BE2-6293-1A49-B6BE-86431260326A}"/>
                  </a:ext>
                </a:extLst>
              </p14:cNvPr>
              <p14:cNvContentPartPr/>
              <p14:nvPr/>
            </p14:nvContentPartPr>
            <p14:xfrm>
              <a:off x="5943069" y="4854874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835BE2-6293-1A49-B6BE-8643126032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80429" y="4477234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0D5F13DA-401A-4262-889D-058F1D460CBF}"/>
              </a:ext>
            </a:extLst>
          </p:cNvPr>
          <p:cNvSpPr/>
          <p:nvPr/>
        </p:nvSpPr>
        <p:spPr>
          <a:xfrm rot="-6315563">
            <a:off x="3503132" y="4522225"/>
            <a:ext cx="1596817" cy="100635"/>
          </a:xfrm>
          <a:prstGeom prst="line">
            <a:avLst/>
          </a:prstGeom>
          <a:gradFill>
            <a:gsLst>
              <a:gs pos="1000">
                <a:srgbClr val="489CD1">
                  <a:alpha val="5000"/>
                </a:srgbClr>
              </a:gs>
              <a:gs pos="25000">
                <a:srgbClr val="A9D7B2">
                  <a:alpha val="5000"/>
                </a:srgbClr>
              </a:gs>
              <a:gs pos="50000">
                <a:srgbClr val="B92B65">
                  <a:alpha val="5000"/>
                </a:srgbClr>
              </a:gs>
              <a:gs pos="76000">
                <a:srgbClr val="9B2486">
                  <a:alpha val="5000"/>
                </a:srgbClr>
              </a:gs>
              <a:gs pos="100000">
                <a:srgbClr val="244F85">
                  <a:alpha val="5000"/>
                </a:srgbClr>
              </a:gs>
            </a:gsLst>
          </a:gradFill>
          <a:ln w="126000">
            <a:gradFill>
              <a:gsLst>
                <a:gs pos="1000">
                  <a:srgbClr val="489CD1"/>
                </a:gs>
                <a:gs pos="25000">
                  <a:srgbClr val="A9D7B2"/>
                </a:gs>
                <a:gs pos="50000">
                  <a:srgbClr val="B92B65"/>
                </a:gs>
                <a:gs pos="76000">
                  <a:srgbClr val="9B2486"/>
                </a:gs>
                <a:gs pos="100000">
                  <a:srgbClr val="244F85"/>
                </a:gs>
              </a:gsLst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489CD1"/>
                  </a:gs>
                  <a:gs pos="25000">
                    <a:srgbClr val="A9D7B2"/>
                  </a:gs>
                  <a:gs pos="50000">
                    <a:srgbClr val="B92B65"/>
                  </a:gs>
                  <a:gs pos="76000">
                    <a:srgbClr val="9B2486"/>
                  </a:gs>
                  <a:gs pos="100000">
                    <a:srgbClr val="244F85"/>
                  </a:gs>
                </a:gsLst>
              </a:gra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D15D7ED-12CD-4249-AA0D-B8F7FF396690}"/>
                  </a:ext>
                </a:extLst>
              </p14:cNvPr>
              <p14:cNvContentPartPr/>
              <p14:nvPr/>
            </p14:nvContentPartPr>
            <p14:xfrm>
              <a:off x="4126509" y="2726194"/>
              <a:ext cx="507240" cy="108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D15D7ED-12CD-4249-AA0D-B8F7FF3966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3509" y="2663194"/>
                <a:ext cx="632880" cy="12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544E567-F62C-2846-9209-A822442A2B28}"/>
                  </a:ext>
                </a:extLst>
              </p14:cNvPr>
              <p14:cNvContentPartPr/>
              <p14:nvPr/>
            </p14:nvContentPartPr>
            <p14:xfrm>
              <a:off x="4432509" y="5231074"/>
              <a:ext cx="207720" cy="267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544E567-F62C-2846-9209-A822442A2B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69509" y="5168434"/>
                <a:ext cx="333360" cy="39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54F77A0-2CC4-5F48-904E-F902FA9A1CCD}"/>
              </a:ext>
            </a:extLst>
          </p:cNvPr>
          <p:cNvGrpSpPr/>
          <p:nvPr/>
        </p:nvGrpSpPr>
        <p:grpSpPr>
          <a:xfrm>
            <a:off x="5390829" y="2743114"/>
            <a:ext cx="458640" cy="2732040"/>
            <a:chOff x="5390829" y="2743114"/>
            <a:chExt cx="458640" cy="27320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5F2436-671E-9646-9849-4A850833C075}"/>
                    </a:ext>
                  </a:extLst>
                </p14:cNvPr>
                <p14:cNvContentPartPr/>
                <p14:nvPr/>
              </p14:nvContentPartPr>
              <p14:xfrm>
                <a:off x="5390829" y="2743114"/>
                <a:ext cx="458640" cy="273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5F2436-671E-9646-9849-4A850833C0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28189" y="2680114"/>
                  <a:ext cx="584280" cy="28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BA0F6F6-5B1B-AF4B-9DBB-CA3B2CC4B95D}"/>
                    </a:ext>
                  </a:extLst>
                </p14:cNvPr>
                <p14:cNvContentPartPr/>
                <p14:nvPr/>
              </p14:nvContentPartPr>
              <p14:xfrm>
                <a:off x="5440149" y="547443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BA0F6F6-5B1B-AF4B-9DBB-CA3B2CC4B9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77509" y="5411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1094B6-8FD4-8643-B626-EBBCFF9500E6}"/>
              </a:ext>
            </a:extLst>
          </p:cNvPr>
          <p:cNvSpPr txBox="1"/>
          <p:nvPr/>
        </p:nvSpPr>
        <p:spPr>
          <a:xfrm>
            <a:off x="971600" y="177281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Action Plans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10709E-EBC2-9943-BD09-71AF4F2BC257}"/>
                  </a:ext>
                </a:extLst>
              </p14:cNvPr>
              <p14:cNvContentPartPr/>
              <p14:nvPr/>
            </p14:nvContentPartPr>
            <p14:xfrm>
              <a:off x="2386183" y="2045074"/>
              <a:ext cx="1896120" cy="104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10709E-EBC2-9943-BD09-71AF4F2BC2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50543" y="2009074"/>
                <a:ext cx="196776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649E751-9249-8545-8541-715914C3D2F9}"/>
                  </a:ext>
                </a:extLst>
              </p14:cNvPr>
              <p14:cNvContentPartPr/>
              <p14:nvPr/>
            </p14:nvContentPartPr>
            <p14:xfrm>
              <a:off x="-1548977" y="18747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49E751-9249-8545-8541-715914C3D2F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584977" y="15147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73BC794-0D64-2E43-8730-095721E20BB9}"/>
              </a:ext>
            </a:extLst>
          </p:cNvPr>
          <p:cNvSpPr txBox="1"/>
          <p:nvPr/>
        </p:nvSpPr>
        <p:spPr>
          <a:xfrm>
            <a:off x="1043608" y="587727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COACH</a:t>
            </a:r>
          </a:p>
          <a:p>
            <a:r>
              <a:rPr lang="en-US" sz="2800" dirty="0"/>
              <a:t>field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5A265A-50A3-304E-B1C4-A9E2A9EBFF72}"/>
                  </a:ext>
                </a:extLst>
              </p14:cNvPr>
              <p14:cNvContentPartPr/>
              <p14:nvPr/>
            </p14:nvContentPartPr>
            <p14:xfrm>
              <a:off x="1692463" y="5233954"/>
              <a:ext cx="408240" cy="725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5A265A-50A3-304E-B1C4-A9E2A9EBFF7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29463" y="4856314"/>
                <a:ext cx="533880" cy="14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26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0407-E802-DB4B-BAE6-AA2A18E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altLang="en-US" sz="39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Systemic differences that make the difference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0A78E8FA-EAA2-894E-90A0-A90FC253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47800"/>
            <a:ext cx="7962900" cy="5221288"/>
          </a:xfrm>
        </p:spPr>
        <p:txBody>
          <a:bodyPr/>
          <a:lstStyle/>
          <a:p>
            <a:pPr marL="596900" indent="-514350">
              <a:buClrTx/>
              <a:buFont typeface="Gill Sans MT" panose="020B0502020104020203" pitchFamily="34" charset="77"/>
              <a:buAutoNum type="arabicPeriod"/>
            </a:pPr>
            <a:r>
              <a:rPr lang="en-US" altLang="en-US"/>
              <a:t>Each part may be fixed or fluid:  </a:t>
            </a:r>
            <a:r>
              <a:rPr lang="en-US" altLang="en-US" b="1" i="1">
                <a:solidFill>
                  <a:srgbClr val="0B1F7E"/>
                </a:solidFill>
              </a:rPr>
              <a:t>Homeo-stat vs. Rheo-stat</a:t>
            </a:r>
          </a:p>
          <a:p>
            <a:pPr marL="596900" indent="-514350">
              <a:buClrTx/>
              <a:buFont typeface="Gill Sans MT" panose="020B0502020104020203" pitchFamily="34" charset="77"/>
              <a:buAutoNum type="arabicPeriod"/>
            </a:pPr>
            <a:r>
              <a:rPr lang="en-US" altLang="en-US"/>
              <a:t>Each part may be negatively or positively valued.</a:t>
            </a:r>
          </a:p>
          <a:p>
            <a:pPr marL="596900" indent="-514350">
              <a:buClrTx/>
              <a:buFont typeface="Gill Sans MT" panose="020B0502020104020203" pitchFamily="34" charset="77"/>
              <a:buAutoNum type="arabicPeriod"/>
            </a:pPr>
            <a:r>
              <a:rPr lang="en-US" altLang="en-US"/>
              <a:t>Parts may be isolated or inter-connected</a:t>
            </a:r>
          </a:p>
          <a:p>
            <a:pPr marL="596900" indent="-514350">
              <a:buClrTx/>
              <a:buFont typeface="Gill Sans MT" panose="020B0502020104020203" pitchFamily="34" charset="77"/>
              <a:buAutoNum type="arabicPeriod"/>
            </a:pPr>
            <a:r>
              <a:rPr lang="en-US" altLang="en-US"/>
              <a:t>Aesthetic relationship may be balanced or imbalanced.</a:t>
            </a:r>
          </a:p>
          <a:p>
            <a:pPr marL="596900" indent="-514350">
              <a:buClrTx/>
              <a:buFont typeface="Gill Sans MT" panose="020B0502020104020203" pitchFamily="34" charset="77"/>
              <a:buAutoNum type="arabicPeriod"/>
            </a:pPr>
            <a:r>
              <a:rPr lang="en-US" altLang="en-US"/>
              <a:t>Field may be positive (COACH) or negative (CRASH)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3CD05C3-EB33-C042-B5C5-F775C27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B375FC-5522-8B43-BFC4-247259A7B9B9}" type="slidenum">
              <a:rPr lang="en-US" altLang="ja-JP" sz="2800" smtClean="0">
                <a:solidFill>
                  <a:schemeClr val="tx1"/>
                </a:solidFill>
              </a:rPr>
              <a:pPr/>
              <a:t>23</a:t>
            </a:fld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13" y="274638"/>
            <a:ext cx="828516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The difference that makes a difference: A system can be in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neuromuscular lock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or creative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13" y="1447800"/>
            <a:ext cx="7981275" cy="5053032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The same systemic pattern can be positive or negative, depending on the human presence.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Its quality depends on (1) its level of </a:t>
            </a:r>
            <a:r>
              <a:rPr lang="en-US" sz="2400" i="1" dirty="0"/>
              <a:t>integrated </a:t>
            </a:r>
            <a:r>
              <a:rPr lang="en-US" sz="2400" dirty="0"/>
              <a:t>differentiation and (2) its flow on horizontal and vertical dimensions, and (3) its capacity to fluidly adjust to changing conditions.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Thus, a system produces suffering or symptoms via (a) isolation of a part from the whole, and (b) non-musicality (no flow within system).  Operations become merely </a:t>
            </a:r>
            <a:r>
              <a:rPr lang="en-US" sz="2400" b="1" dirty="0"/>
              <a:t>mechanical</a:t>
            </a:r>
            <a:r>
              <a:rPr lang="en-US" sz="2400" dirty="0"/>
              <a:t>, repeating their prior conditioning. 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The same system can become </a:t>
            </a:r>
            <a:r>
              <a:rPr lang="en-US" sz="2400" b="1" dirty="0"/>
              <a:t>generative</a:t>
            </a:r>
            <a:r>
              <a:rPr lang="en-US" sz="2400" dirty="0"/>
              <a:t> when distinguished by creative flow and feedback,  with a creative intelligence capable of creating something entirely new.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Generative trance within a COACH field is an excellent method for achieving this creative flow and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315448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65A3-CF33-E448-BDB3-69E76D0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8135937" cy="1143000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a system creates problems and symptoms (CRASH </a:t>
            </a:r>
            <a:r>
              <a:rPr lang="en-US" altLang="en-US" sz="3200" b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holon</a:t>
            </a:r>
            <a:r>
              <a:rPr lang="en-US" alt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0AD05CB0-0615-DC49-9B6D-2114D670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1447800"/>
            <a:ext cx="8034337" cy="5221288"/>
          </a:xfrm>
        </p:spPr>
        <p:txBody>
          <a:bodyPr/>
          <a:lstStyle/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Underlying field context: CRASH (anger/fear/disembodied/ depressed)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Some parts are not welcome or recognized.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Some parts are negatively valued (“bad”).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“Fundamentalism”: maps are rigid and feedback-unresponsive (surface content, forms, meanings)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Functional isolation (“</a:t>
            </a:r>
            <a:r>
              <a:rPr lang="en-US" altLang="ja-JP" sz="3000"/>
              <a:t>dissociaton</a:t>
            </a:r>
            <a:r>
              <a:rPr lang="en-US" altLang="en-US" sz="3000"/>
              <a:t>’</a:t>
            </a:r>
            <a:r>
              <a:rPr lang="en-US" altLang="ja-JP" sz="3000"/>
              <a:t>) of parts.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Parts are in “zero sum” competition.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r>
              <a:rPr lang="en-US" altLang="en-US" sz="3000"/>
              <a:t>No systemic integrity: no center, no unified field, imbalanced and fragmented relationships</a:t>
            </a:r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endParaRPr lang="en-US" altLang="en-US" sz="3000"/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endParaRPr lang="en-US" altLang="en-US" sz="3000"/>
          </a:p>
          <a:p>
            <a:pPr marL="596900" indent="-514350">
              <a:lnSpc>
                <a:spcPct val="90000"/>
              </a:lnSpc>
              <a:buClrTx/>
              <a:buFont typeface="Gill Sans MT" panose="020B0502020104020203" pitchFamily="34" charset="77"/>
              <a:buAutoNum type="arabicPeriod"/>
            </a:pPr>
            <a:endParaRPr lang="en-US" altLang="en-US" sz="300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FC920A0-7330-A84B-87C4-6D4BE83C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28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3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E8FA-448A-644A-8D20-B4D2E7E3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17281"/>
            <a:ext cx="7854462" cy="1055077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954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blocks generative presence?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5561-C257-6749-9568-96A55903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77" y="1358412"/>
            <a:ext cx="7496908" cy="2908788"/>
          </a:xfrm>
        </p:spPr>
        <p:txBody>
          <a:bodyPr/>
          <a:lstStyle/>
          <a:p>
            <a:pPr>
              <a:buClrTx/>
              <a:buFont typeface="Wingdings 2" charset="0"/>
              <a:buChar char=""/>
              <a:defRPr/>
            </a:pPr>
            <a:r>
              <a:rPr lang="en-US" dirty="0"/>
              <a:t>Neuromuscular lock</a:t>
            </a:r>
          </a:p>
          <a:p>
            <a:pPr>
              <a:buClrTx/>
              <a:buFont typeface="Wingdings 2" charset="0"/>
              <a:buChar char=""/>
              <a:defRPr/>
            </a:pPr>
            <a:r>
              <a:rPr lang="en-US" dirty="0"/>
              <a:t>Chronic tension </a:t>
            </a:r>
          </a:p>
          <a:p>
            <a:pPr>
              <a:buClrTx/>
              <a:buFont typeface="Wingdings 2" charset="0"/>
              <a:buChar char=""/>
              <a:defRPr/>
            </a:pPr>
            <a:r>
              <a:rPr lang="en-US" dirty="0"/>
              <a:t>DISCONNECTION OF PART FROM WHOLE</a:t>
            </a:r>
          </a:p>
          <a:p>
            <a:pPr>
              <a:buClrTx/>
              <a:buFont typeface="Wingdings 2" charset="0"/>
              <a:buChar char=""/>
              <a:defRPr/>
            </a:pPr>
            <a:r>
              <a:rPr lang="en-US" dirty="0"/>
              <a:t>SINGLE POSITION/ MAP/ RESPONSE</a:t>
            </a:r>
          </a:p>
          <a:p>
            <a:pPr marL="75964" indent="0">
              <a:buNone/>
              <a:defRPr/>
            </a:pPr>
            <a:endParaRPr lang="en-US" dirty="0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779C29BA-87CC-224D-ADC0-E71BE9D18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43" y="4035670"/>
            <a:ext cx="5237285" cy="23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8AB62-D3E6-5249-9DB4-97D867DA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84AD21D0-F8EA-9445-B977-321AC3C1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685817" indent="-263776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055103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477145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1899186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03D3361C-AED1-D64E-BA44-8CF1AE4DDC90}" type="slidenum">
              <a:rPr lang="en-US" altLang="en-US" sz="1108">
                <a:solidFill>
                  <a:srgbClr val="B5A788"/>
                </a:solidFill>
              </a:rPr>
              <a:pPr/>
              <a:t>26</a:t>
            </a:fld>
            <a:endParaRPr lang="en-US" altLang="en-US" sz="1108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6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BD3783-D667-9348-A0E5-2DBEAAED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4638"/>
            <a:ext cx="8034337" cy="850900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32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a system creates solutions and positive growth (COACH </a:t>
            </a:r>
            <a:r>
              <a:rPr lang="en-US" altLang="en-US" sz="3200" b="1" u="sng" dirty="0" err="1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holon</a:t>
            </a:r>
            <a:r>
              <a:rPr lang="en-US" altLang="en-US" sz="32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E24F6-E7AF-544E-865D-660AEBFD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41438"/>
            <a:ext cx="7891462" cy="3816350"/>
          </a:xfrm>
        </p:spPr>
        <p:txBody>
          <a:bodyPr>
            <a:normAutofit fontScale="92500" lnSpcReduction="10000"/>
          </a:bodyPr>
          <a:lstStyle/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Underlying “</a:t>
            </a:r>
            <a:r>
              <a:rPr lang="en-US" altLang="ja-JP" sz="2700" dirty="0" err="1"/>
              <a:t>field</a:t>
            </a:r>
            <a:r>
              <a:rPr lang="en-US" altLang="en-US" sz="2700" dirty="0" err="1"/>
              <a:t>”</a:t>
            </a:r>
            <a:r>
              <a:rPr lang="en-US" altLang="ja-JP" sz="2700" dirty="0" err="1"/>
              <a:t>context</a:t>
            </a:r>
            <a:r>
              <a:rPr lang="en-US" altLang="ja-JP" sz="2700" dirty="0"/>
              <a:t>: Limbic resonance, musicality, curiosity, feedback and feed-forward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Each part is welcomed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Each part is positively valued.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Each part’s maps are fluid and context sensitive: Infinite  (form, content, meaning)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All parts are inter-connected and aesthetically balanced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Actions of part/whole are guided by </a:t>
            </a:r>
            <a:r>
              <a:rPr lang="en-US" altLang="en-US" sz="2700" dirty="0" err="1"/>
              <a:t>aesethetic</a:t>
            </a:r>
            <a:r>
              <a:rPr lang="en-US" altLang="en-US" sz="2700" dirty="0"/>
              <a:t> resonance.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700" dirty="0"/>
              <a:t>“Mandala-like”: center, unified field, balanced pairs of opposites</a:t>
            </a:r>
          </a:p>
          <a:p>
            <a:pPr marL="596900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endParaRPr lang="en-US" altLang="en-US" sz="2700" dirty="0"/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734A6B2F-E6D9-8845-BA3D-A142294B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409098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00880C3-5CF8-9842-8735-8D757B59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29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67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9A5F5-3AF5-2E44-98E5-B0CE350A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Premise 5:  Generative trance is a COACH field that allows</a:t>
            </a:r>
            <a:br>
              <a:rPr lang="en-US" alt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systemic transformation</a:t>
            </a:r>
          </a:p>
        </p:txBody>
      </p:sp>
      <p:sp>
        <p:nvSpPr>
          <p:cNvPr id="28674" name="Content Placeholder 4">
            <a:extLst>
              <a:ext uri="{FF2B5EF4-FFF2-40B4-BE49-F238E27FC236}">
                <a16:creationId xmlns:a16="http://schemas.microsoft.com/office/drawing/2014/main" id="{94F3CE5A-F614-BB4F-B305-B58370DF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844675"/>
            <a:ext cx="5257800" cy="4679950"/>
          </a:xfrm>
        </p:spPr>
        <p:txBody>
          <a:bodyPr>
            <a:normAutofit fontScale="92500" lnSpcReduction="10000"/>
          </a:bodyPr>
          <a:lstStyle/>
          <a:p>
            <a:pPr marL="596895" indent="-514350">
              <a:buClrTx/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Trance is a creative field that can fluidly hold the multiple contradictory positions of a system</a:t>
            </a:r>
          </a:p>
          <a:p>
            <a:pPr marL="596895" indent="-514350">
              <a:buClrTx/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 Trance allows fixed patterns to become fluid and changeable.</a:t>
            </a:r>
          </a:p>
          <a:p>
            <a:pPr marL="596895" indent="-514350">
              <a:buClrTx/>
              <a:buFont typeface="+mj-lt"/>
              <a:buAutoNum type="arabicPeriod"/>
              <a:defRPr/>
            </a:pPr>
            <a:r>
              <a:rPr lang="en-US" dirty="0">
                <a:ea typeface="MS PGothic" charset="0"/>
              </a:rPr>
              <a:t>Generative trance allows simultaneous transformation of both parts and whole.</a:t>
            </a: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26941C55-19BB-CB4C-948B-6E1F50FC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627312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0FC4FF4-E136-F640-9FF1-A88C39A7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30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78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37A6-E556-5E4F-9024-5E64C68C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Generative Trance as mindful navigation of the creative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BD28-8E0C-4D4D-A393-33AB6518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>
            <a:normAutofit fontScale="92500" lnSpcReduction="20000"/>
          </a:bodyPr>
          <a:lstStyle/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Trance is putting primary attention into the quantum (dreamer) field, where everything is a fluid variable.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The creative unconscious has many possible forms, negative or positive. 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Generative trance creates a positive, high-level field, “including and transcending” the values/patterns of a system, to allow transformation and creativity.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In generative trance, the conscious (realty-based) mind and the creative unconscious operate as creative partners. 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CB2BF7A6-4735-2549-B4A6-D34E682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10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CDC4-2EBA-B849-830B-C06BBD15C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Wingdings 2" charset="0"/>
              <a:buNone/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n-ea"/>
                <a:cs typeface="Arial"/>
              </a:rPr>
              <a:t>The Five Basic Premises</a:t>
            </a:r>
          </a:p>
        </p:txBody>
      </p:sp>
      <p:pic>
        <p:nvPicPr>
          <p:cNvPr id="17410" name="Picture 5">
            <a:extLst>
              <a:ext uri="{FF2B5EF4-FFF2-40B4-BE49-F238E27FC236}">
                <a16:creationId xmlns:a16="http://schemas.microsoft.com/office/drawing/2014/main" id="{236995B9-E33A-1D44-96E1-FC98F2D1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43307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590B6C6-51F3-E544-A288-AED0065E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3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3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63E5-ECC5-0B49-A94B-FEE21BD0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Methods for Practicing Systemic Trance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5B1E2-8A2B-2349-BFC8-ADC5F6B4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use of somatic models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Somatic modeling of COACH vs CRASH versions of six dimensions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goal/obstacle/resource triad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three positive connections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“Good self/bad self”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use of somatic centering to integrate conflicting parts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use of somatic modeling to integrate conflicting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ACE80-5D4C-7949-997F-D0728483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F002B-5C3B-1446-9430-2D027A3CEE6C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622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668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fr-FR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Systemic “trance-formation” </a:t>
            </a:r>
            <a:br>
              <a:rPr lang="en-US" altLang="fr-FR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fr-FR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r>
              <a:rPr lang="en-US" altLang="fr-FR" sz="2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modeling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971550" y="1341438"/>
            <a:ext cx="7962900" cy="3190457"/>
          </a:xfrm>
        </p:spPr>
        <p:txBody>
          <a:bodyPr/>
          <a:lstStyle/>
          <a:p>
            <a:pPr>
              <a:buClrTx/>
            </a:pPr>
            <a:r>
              <a:rPr lang="en-US" sz="2400" b="1" i="1" dirty="0">
                <a:solidFill>
                  <a:srgbClr val="322190"/>
                </a:solidFill>
                <a:latin typeface="Gill Sans MT" charset="0"/>
                <a:ea typeface="MS PGothic" charset="0"/>
              </a:rPr>
              <a:t>Somatic model</a:t>
            </a:r>
            <a:r>
              <a:rPr lang="en-US" sz="2400" dirty="0">
                <a:latin typeface="Gill Sans MT" charset="0"/>
                <a:ea typeface="MS PGothic" charset="0"/>
              </a:rPr>
              <a:t>:  A posture and simple movement to represent a pattern (goal, resource, relationship exchange, problem)</a:t>
            </a:r>
          </a:p>
          <a:p>
            <a:pPr>
              <a:buClrTx/>
            </a:pPr>
            <a:r>
              <a:rPr lang="en-US" sz="2400" b="1" i="1" dirty="0">
                <a:solidFill>
                  <a:srgbClr val="322190"/>
                </a:solidFill>
                <a:latin typeface="Gill Sans MT" charset="0"/>
                <a:ea typeface="MS PGothic" charset="0"/>
              </a:rPr>
              <a:t>Somatic models </a:t>
            </a:r>
            <a:r>
              <a:rPr lang="en-US" sz="2400" dirty="0">
                <a:latin typeface="Gill Sans MT" charset="0"/>
                <a:ea typeface="MS PGothic" charset="0"/>
              </a:rPr>
              <a:t>illuminate the deep structure pattern the creative unconscious is bringing into play.</a:t>
            </a:r>
          </a:p>
          <a:p>
            <a:pPr>
              <a:buClrTx/>
            </a:pPr>
            <a:r>
              <a:rPr lang="en-US" sz="2400" dirty="0">
                <a:latin typeface="Gill Sans MT" charset="0"/>
                <a:ea typeface="MS PGothic" charset="0"/>
              </a:rPr>
              <a:t>Via a “trance dance” in generative trance</a:t>
            </a:r>
            <a:r>
              <a:rPr lang="en-US" sz="2400" i="1" dirty="0">
                <a:latin typeface="Gill Sans MT" charset="0"/>
                <a:ea typeface="MS PGothic" charset="0"/>
              </a:rPr>
              <a:t>,</a:t>
            </a:r>
            <a:r>
              <a:rPr lang="en-US" sz="2400" dirty="0">
                <a:latin typeface="Gill Sans MT" charset="0"/>
                <a:ea typeface="MS PGothic" charset="0"/>
              </a:rPr>
              <a:t> the positive value and intention can be realized and expressed.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2600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4292600"/>
            <a:ext cx="22955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03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C8E4-AC28-4047-9A28-3E4050C4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955" b="1" u="sng" dirty="0">
                <a:solidFill>
                  <a:schemeClr val="accent6">
                    <a:lumMod val="75000"/>
                  </a:schemeClr>
                </a:solidFill>
              </a:rPr>
              <a:t>Applications of somatic modeling and somatic centering </a:t>
            </a:r>
            <a:r>
              <a:rPr lang="en-US" sz="2955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66594" name="Content Placeholder 2">
            <a:extLst>
              <a:ext uri="{FF2B5EF4-FFF2-40B4-BE49-F238E27FC236}">
                <a16:creationId xmlns:a16="http://schemas.microsoft.com/office/drawing/2014/main" id="{F4DE73F0-6787-DF42-A715-55BD922D3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08000" indent="-438150">
              <a:buClrTx/>
              <a:buFont typeface="Gill Sans MT" panose="020B0502020104020203" pitchFamily="34" charset="77"/>
              <a:buAutoNum type="arabicPeriod"/>
            </a:pPr>
            <a:r>
              <a:rPr lang="en-US" altLang="de-DE">
                <a:latin typeface="Arial" panose="020B0604020202020204" pitchFamily="34" charset="0"/>
              </a:rPr>
              <a:t>COACH state</a:t>
            </a:r>
          </a:p>
          <a:p>
            <a:pPr marL="508000" indent="-438150">
              <a:buClrTx/>
              <a:buFont typeface="Gill Sans MT" panose="020B0502020104020203" pitchFamily="34" charset="77"/>
              <a:buAutoNum type="arabicPeriod"/>
            </a:pPr>
            <a:r>
              <a:rPr lang="en-US" altLang="de-DE">
                <a:latin typeface="Arial" panose="020B0604020202020204" pitchFamily="34" charset="0"/>
              </a:rPr>
              <a:t>CRASH state</a:t>
            </a:r>
          </a:p>
          <a:p>
            <a:pPr marL="508000" indent="-438150">
              <a:buClrTx/>
              <a:buFont typeface="Gill Sans MT" panose="020B0502020104020203" pitchFamily="34" charset="77"/>
              <a:buAutoNum type="arabicPeriod"/>
            </a:pPr>
            <a:r>
              <a:rPr lang="en-US" altLang="de-DE">
                <a:latin typeface="Arial" panose="020B0604020202020204" pitchFamily="34" charset="0"/>
              </a:rPr>
              <a:t>Intention/goal</a:t>
            </a:r>
          </a:p>
          <a:p>
            <a:pPr marL="508000" indent="-438150">
              <a:buClrTx/>
              <a:buFont typeface="Gill Sans MT" panose="020B0502020104020203" pitchFamily="34" charset="77"/>
              <a:buAutoNum type="arabicPeriod"/>
            </a:pPr>
            <a:r>
              <a:rPr lang="en-US" altLang="de-DE">
                <a:latin typeface="Arial" panose="020B0604020202020204" pitchFamily="34" charset="0"/>
              </a:rPr>
              <a:t>Commitment to intention/goal</a:t>
            </a:r>
          </a:p>
          <a:p>
            <a:pPr marL="508000" indent="-438150">
              <a:buClrTx/>
              <a:buFont typeface="Wingdings 2" pitchFamily="2" charset="2"/>
              <a:buAutoNum type="arabicPeriod" startAt="4"/>
            </a:pPr>
            <a:r>
              <a:rPr lang="en-US" altLang="de-DE">
                <a:latin typeface="Arial" panose="020B0604020202020204" pitchFamily="34" charset="0"/>
              </a:rPr>
              <a:t>Achievement of intention/goal</a:t>
            </a:r>
          </a:p>
          <a:p>
            <a:pPr marL="508000" indent="-438150">
              <a:buClrTx/>
              <a:buFont typeface="Wingdings 2" pitchFamily="2" charset="2"/>
              <a:buAutoNum type="arabicPeriod" startAt="4"/>
            </a:pPr>
            <a:r>
              <a:rPr lang="en-US" altLang="de-DE">
                <a:latin typeface="Arial" panose="020B0604020202020204" pitchFamily="34" charset="0"/>
              </a:rPr>
              <a:t>Obstacles</a:t>
            </a:r>
          </a:p>
          <a:p>
            <a:pPr marL="508000" indent="-438150">
              <a:buClrTx/>
              <a:buFont typeface="Wingdings 2" pitchFamily="2" charset="2"/>
              <a:buAutoNum type="arabicPeriod" startAt="4"/>
            </a:pPr>
            <a:r>
              <a:rPr lang="en-US" altLang="de-DE">
                <a:latin typeface="Arial" panose="020B0604020202020204" pitchFamily="34" charset="0"/>
              </a:rPr>
              <a:t>Resources</a:t>
            </a:r>
          </a:p>
        </p:txBody>
      </p:sp>
      <p:sp>
        <p:nvSpPr>
          <p:cNvPr id="366595" name="Foliennummernplatzhalter 2">
            <a:extLst>
              <a:ext uri="{FF2B5EF4-FFF2-40B4-BE49-F238E27FC236}">
                <a16:creationId xmlns:a16="http://schemas.microsoft.com/office/drawing/2014/main" id="{7987837B-3665-F74D-9F08-A1496FD60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B5493423-6A5A-4443-96D9-41668EAA8FE5}" type="slidenum">
              <a:rPr lang="en-US" altLang="ja-JP" sz="1200" smtClean="0">
                <a:solidFill>
                  <a:srgbClr val="B5A788"/>
                </a:solidFill>
              </a:rPr>
              <a:pPr/>
              <a:t>32</a:t>
            </a:fld>
            <a:endParaRPr lang="en-US" altLang="ja-JP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8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F27E-0E78-AA49-80BE-D8E2FDEA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292100"/>
            <a:ext cx="7885112" cy="8326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955" b="1" u="sng" dirty="0">
                <a:solidFill>
                  <a:schemeClr val="accent6">
                    <a:lumMod val="75000"/>
                  </a:schemeClr>
                </a:solidFill>
              </a:rPr>
              <a:t>Somatic modeling of CRASH and COACH representations of the 6 GC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8E23-6714-1C41-B5B7-27BF4269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863" y="1346200"/>
            <a:ext cx="7885112" cy="5323160"/>
          </a:xfrm>
        </p:spPr>
        <p:txBody>
          <a:bodyPr/>
          <a:lstStyle/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One step in creative performance is _____/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A CRASH (negative) representation of that might be ________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A COACH (generative) representation of that might be ________</a:t>
            </a:r>
          </a:p>
          <a:p>
            <a:pPr marL="76200" indent="0">
              <a:buClr>
                <a:schemeClr val="tx1"/>
              </a:buClr>
              <a:buNone/>
              <a:defRPr/>
            </a:pPr>
            <a:endParaRPr lang="en-US" sz="2400" dirty="0"/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 this form to show somatic models for each of the 6 steps: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1.  Self-connection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2. 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Commiting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to intention/goal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3. Developing a creative performance state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4.  Taking action steps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5. Engaging/transforming obstacles</a:t>
            </a:r>
          </a:p>
          <a:p>
            <a:pPr marL="350837" lvl="1" indent="0">
              <a:buClr>
                <a:schemeClr val="tx1"/>
              </a:buClr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6. Commitment to daily practices</a:t>
            </a:r>
          </a:p>
          <a:p>
            <a:pPr marL="76200" indent="0">
              <a:buClr>
                <a:schemeClr val="tx1"/>
              </a:buClr>
              <a:buFont typeface="Wingdings 2" panose="05020102010507070707" pitchFamily="6" charset="2"/>
              <a:buNone/>
              <a:defRPr/>
            </a:pPr>
            <a:endParaRPr lang="en-US" dirty="0"/>
          </a:p>
        </p:txBody>
      </p:sp>
      <p:sp>
        <p:nvSpPr>
          <p:cNvPr id="368643" name="Slide Number Placeholder 3">
            <a:extLst>
              <a:ext uri="{FF2B5EF4-FFF2-40B4-BE49-F238E27FC236}">
                <a16:creationId xmlns:a16="http://schemas.microsoft.com/office/drawing/2014/main" id="{67AA6268-D260-0E4F-8185-357381882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fld id="{8C269D2F-5B6F-C842-8A75-B11B23708116}" type="slidenum">
              <a:rPr lang="en-US" altLang="ja-JP" sz="1200" smtClean="0">
                <a:solidFill>
                  <a:srgbClr val="B5A788"/>
                </a:solidFill>
              </a:rPr>
              <a:pPr/>
              <a:t>33</a:t>
            </a:fld>
            <a:endParaRPr lang="en-US" altLang="ja-JP" sz="120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0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69B2487E-CAD8-1A44-BE22-C7360FA9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504825"/>
            <a:ext cx="7543800" cy="9969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3231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The “goal/obstacle/resource” triad</a:t>
            </a:r>
          </a:p>
        </p:txBody>
      </p:sp>
      <p:sp>
        <p:nvSpPr>
          <p:cNvPr id="118786" name="Content Placeholder 2">
            <a:extLst>
              <a:ext uri="{FF2B5EF4-FFF2-40B4-BE49-F238E27FC236}">
                <a16:creationId xmlns:a16="http://schemas.microsoft.com/office/drawing/2014/main" id="{247D019F-93C6-B34F-88D7-8003BEC91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1125" y="1501775"/>
            <a:ext cx="4986338" cy="5118100"/>
          </a:xfrm>
        </p:spPr>
        <p:txBody>
          <a:bodyPr>
            <a:normAutofit/>
          </a:bodyPr>
          <a:lstStyle/>
          <a:p>
            <a:pPr marL="473283" indent="-473283" eaLnBrk="1" hangingPunct="1">
              <a:lnSpc>
                <a:spcPct val="70000"/>
              </a:lnSpc>
              <a:buClrTx/>
              <a:buSzPct val="100000"/>
              <a:buFont typeface="Times New Roman" charset="0"/>
              <a:buAutoNum type="arabicPeriod"/>
              <a:defRPr/>
            </a:pPr>
            <a:r>
              <a:rPr lang="en-US" altLang="zh-CN" sz="2215" dirty="0">
                <a:ea typeface="MS PGothic" charset="0"/>
                <a:cs typeface="Arial" charset="0"/>
              </a:rPr>
              <a:t>Preparation Step: COACH, goal, layout timeline</a:t>
            </a:r>
          </a:p>
          <a:p>
            <a:pPr marL="473283" indent="-473283" eaLnBrk="1" hangingPunct="1">
              <a:lnSpc>
                <a:spcPct val="70000"/>
              </a:lnSpc>
              <a:buClrTx/>
              <a:buSzPct val="100000"/>
              <a:buFont typeface="Times New Roman" charset="0"/>
              <a:buAutoNum type="arabicPeriod"/>
              <a:defRPr/>
            </a:pPr>
            <a:r>
              <a:rPr lang="en-US" altLang="zh-CN" sz="2215" dirty="0">
                <a:ea typeface="MS PGothic" charset="0"/>
                <a:cs typeface="Arial" charset="0"/>
              </a:rPr>
              <a:t>Position1: </a:t>
            </a:r>
            <a:r>
              <a:rPr lang="en-US" altLang="zh-CN" sz="2215" i="1" dirty="0">
                <a:ea typeface="MS PGothic" charset="0"/>
                <a:cs typeface="Arial" charset="0"/>
              </a:rPr>
              <a:t>A first step I can take is (somatic model)....an obstacle that may arise is (somatic model)....a resource to help me is (somatic model)..somatic model integration of goal/obstacle/resource.</a:t>
            </a:r>
          </a:p>
          <a:p>
            <a:pPr marL="473283" indent="-473283" eaLnBrk="1" hangingPunct="1">
              <a:lnSpc>
                <a:spcPct val="70000"/>
              </a:lnSpc>
              <a:buClrTx/>
              <a:buSzPct val="100000"/>
              <a:buFont typeface="Times New Roman" charset="0"/>
              <a:buAutoNum type="arabicPeriod"/>
              <a:defRPr/>
            </a:pPr>
            <a:r>
              <a:rPr lang="en-US" altLang="zh-CN" sz="2215" dirty="0">
                <a:ea typeface="MS PGothic" charset="0"/>
                <a:cs typeface="Arial" charset="0"/>
              </a:rPr>
              <a:t>Repeat for 2-3 more steps, moving through timeline.  </a:t>
            </a:r>
          </a:p>
          <a:p>
            <a:pPr marL="473283" indent="-473283" eaLnBrk="1" hangingPunct="1">
              <a:lnSpc>
                <a:spcPct val="70000"/>
              </a:lnSpc>
              <a:buClrTx/>
              <a:buSzPct val="100000"/>
              <a:buFont typeface="Times New Roman" charset="0"/>
              <a:buAutoNum type="arabicPeriod"/>
              <a:defRPr/>
            </a:pPr>
            <a:r>
              <a:rPr lang="en-US" altLang="zh-CN" sz="2215" dirty="0">
                <a:ea typeface="MS PGothic" charset="0"/>
                <a:cs typeface="Arial" charset="0"/>
              </a:rPr>
              <a:t>(optional) move backwards in steps, using same process</a:t>
            </a:r>
          </a:p>
          <a:p>
            <a:pPr marL="473283" indent="-473283" eaLnBrk="1" hangingPunct="1">
              <a:lnSpc>
                <a:spcPct val="70000"/>
              </a:lnSpc>
              <a:buClrTx/>
              <a:buSzPct val="100000"/>
              <a:buFont typeface="Times New Roman" charset="0"/>
              <a:buAutoNum type="arabicPeriod"/>
              <a:defRPr/>
            </a:pPr>
            <a:r>
              <a:rPr lang="en-US" altLang="zh-CN" sz="2215" dirty="0">
                <a:ea typeface="MS PGothic" charset="0"/>
                <a:cs typeface="Arial" charset="0"/>
              </a:rPr>
              <a:t>Sense timeline, make commitment, sensing need for goal/ recognizing obstacles/adding resources. </a:t>
            </a:r>
          </a:p>
          <a:p>
            <a:pPr marL="0" indent="0" eaLnBrk="1" hangingPunct="1">
              <a:lnSpc>
                <a:spcPct val="70000"/>
              </a:lnSpc>
              <a:buClrTx/>
              <a:buSzPct val="100000"/>
              <a:buFont typeface="Wingdings 2" pitchFamily="2" charset="2"/>
              <a:buNone/>
              <a:defRPr/>
            </a:pPr>
            <a:endParaRPr lang="en-US" altLang="zh-CN" sz="2215" dirty="0">
              <a:ea typeface="MS PGothic" charset="0"/>
              <a:cs typeface="Arial" charset="0"/>
            </a:endParaRPr>
          </a:p>
          <a:p>
            <a:pPr marL="473283" indent="-473283" eaLnBrk="1" hangingPunct="1">
              <a:buFont typeface="Times New Roman" charset="0"/>
              <a:buAutoNum type="arabicPeriod"/>
              <a:defRPr/>
            </a:pPr>
            <a:endParaRPr lang="en-US" altLang="zh-CN" dirty="0">
              <a:ea typeface="MS PGothic" charset="0"/>
              <a:cs typeface="Arial" charset="0"/>
            </a:endParaRPr>
          </a:p>
          <a:p>
            <a:pPr marL="473283" indent="-473283" eaLnBrk="1" hangingPunct="1">
              <a:buFont typeface="Times New Roman" charset="0"/>
              <a:buAutoNum type="arabicPeriod"/>
              <a:defRPr/>
            </a:pPr>
            <a:endParaRPr lang="en-US" altLang="zh-CN" dirty="0">
              <a:ea typeface="MS PGothic" charset="0"/>
              <a:cs typeface="Arial" charset="0"/>
            </a:endParaRPr>
          </a:p>
        </p:txBody>
      </p:sp>
      <p:pic>
        <p:nvPicPr>
          <p:cNvPr id="152579" name="Picture 1">
            <a:extLst>
              <a:ext uri="{FF2B5EF4-FFF2-40B4-BE49-F238E27FC236}">
                <a16:creationId xmlns:a16="http://schemas.microsoft.com/office/drawing/2014/main" id="{55EDBFFF-25FA-4849-B993-90C08197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900238"/>
            <a:ext cx="23336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Slide Number Placeholder 1">
            <a:extLst>
              <a:ext uri="{FF2B5EF4-FFF2-40B4-BE49-F238E27FC236}">
                <a16:creationId xmlns:a16="http://schemas.microsoft.com/office/drawing/2014/main" id="{C8917CE9-C135-264F-8D0A-C973A82C7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685817" indent="-263776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055103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477145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1899186" indent="-211021"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954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fld id="{0C332BC4-CE8C-324B-8215-7454EC9A7B4C}" type="slidenum">
              <a:rPr lang="en-US" altLang="ja-JP" sz="1108">
                <a:solidFill>
                  <a:srgbClr val="B5A788"/>
                </a:solidFill>
              </a:rPr>
              <a:pPr>
                <a:buFont typeface="Arial" panose="020B0604020202020204" pitchFamily="34" charset="0"/>
                <a:buNone/>
                <a:defRPr/>
              </a:pPr>
              <a:t>34</a:t>
            </a:fld>
            <a:endParaRPr lang="en-US" altLang="ja-JP" sz="1108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2C22-04D4-8C40-AF12-AA1806C0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692150"/>
            <a:ext cx="7499350" cy="7254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</a:rPr>
              <a:t>Basic prototype methods for Transforming Obstacles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6A4A-F2F9-7348-A81D-313D589C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700213"/>
            <a:ext cx="5184775" cy="4608512"/>
          </a:xfrm>
        </p:spPr>
        <p:txBody>
          <a:bodyPr/>
          <a:lstStyle/>
          <a:p>
            <a:pPr marL="996950" indent="-91440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Good self/bad self</a:t>
            </a:r>
          </a:p>
          <a:p>
            <a:pPr marL="82550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 Integrating opposites through somatic centering.</a:t>
            </a:r>
          </a:p>
          <a:p>
            <a:pPr marL="825500" indent="-7429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/>
              <a:t> Integrating opposites through somatic modeling</a:t>
            </a:r>
            <a:r>
              <a:rPr lang="en-US" sz="3600" dirty="0"/>
              <a:t>. </a:t>
            </a: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0DAADFF4-6D5A-6840-8018-CDB8FFD41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F4A95E-7B7E-3B49-AB0D-D281EB0F7563}" type="slidenum">
              <a:rPr lang="en-US" altLang="ja-JP" smtClean="0"/>
              <a:pPr/>
              <a:t>35</a:t>
            </a:fld>
            <a:endParaRPr lang="en-US" altLang="ja-JP"/>
          </a:p>
        </p:txBody>
      </p:sp>
      <p:pic>
        <p:nvPicPr>
          <p:cNvPr id="116740" name="Picture 3">
            <a:extLst>
              <a:ext uri="{FF2B5EF4-FFF2-40B4-BE49-F238E27FC236}">
                <a16:creationId xmlns:a16="http://schemas.microsoft.com/office/drawing/2014/main" id="{656B62D9-3C19-0347-A2A5-BFC72A5F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33600"/>
            <a:ext cx="277177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09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103727CE-C0E4-0D48-A94F-7F5C29216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885112" cy="850900"/>
          </a:xfrm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</a:bodyPr>
          <a:lstStyle/>
          <a:p>
            <a:pPr marL="20638" eaLnBrk="1" hangingPunct="1">
              <a:spcBef>
                <a:spcPts val="2325"/>
              </a:spcBef>
              <a:defRPr/>
            </a:pPr>
            <a:r>
              <a:rPr lang="zh-CN" altLang="en-US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Exercise: “</a:t>
            </a:r>
            <a:r>
              <a:rPr lang="en-US" altLang="zh-CN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Good self/Bad self</a:t>
            </a:r>
            <a:r>
              <a:rPr lang="zh-CN" altLang="en-US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zh-CN" altLang="en-US" sz="44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7762" name="Content Placeholder 2">
            <a:extLst>
              <a:ext uri="{FF2B5EF4-FFF2-40B4-BE49-F238E27FC236}">
                <a16:creationId xmlns:a16="http://schemas.microsoft.com/office/drawing/2014/main" id="{1B878F98-7358-A648-AEBC-56E93DE1FA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6013" y="981075"/>
            <a:ext cx="7559675" cy="4032250"/>
          </a:xfrm>
        </p:spPr>
        <p:txBody>
          <a:bodyPr/>
          <a:lstStyle/>
          <a:p>
            <a:pPr marL="577850" indent="-520700" eaLnBrk="1" hangingPunct="1">
              <a:lnSpc>
                <a:spcPct val="90000"/>
              </a:lnSpc>
              <a:buClrTx/>
              <a:buSzPct val="100000"/>
              <a:buFont typeface="Hoefler Text" panose="02030602050506020203" pitchFamily="18" charset="77"/>
              <a:buAutoNum type="arabicPeriod"/>
            </a:pPr>
            <a:r>
              <a:rPr lang="zh-CN" altLang="en-US" sz="2800">
                <a:solidFill>
                  <a:srgbClr val="000003"/>
                </a:solidFill>
              </a:rPr>
              <a:t>Partners center, open, limbically attune</a:t>
            </a:r>
          </a:p>
          <a:p>
            <a:pPr marL="577850" indent="-520700" eaLnBrk="1" hangingPunct="1">
              <a:lnSpc>
                <a:spcPct val="90000"/>
              </a:lnSpc>
              <a:buClrTx/>
              <a:buSzPct val="100000"/>
              <a:buFont typeface="Hoefler Text" panose="02030602050506020203" pitchFamily="18" charset="77"/>
              <a:buAutoNum type="arabicPeriod"/>
            </a:pPr>
            <a:r>
              <a:rPr lang="zh-CN" altLang="en-US" sz="2800">
                <a:solidFill>
                  <a:srgbClr val="000003"/>
                </a:solidFill>
              </a:rPr>
              <a:t>Person A:  What I want you to see is that </a:t>
            </a:r>
            <a:r>
              <a:rPr lang="zh-CN" altLang="en-US" sz="2800" b="1">
                <a:solidFill>
                  <a:srgbClr val="4B2203"/>
                </a:solidFill>
              </a:rPr>
              <a:t>I am “</a:t>
            </a:r>
            <a:r>
              <a:rPr lang="en-US" altLang="zh-CN" sz="2800" b="1">
                <a:solidFill>
                  <a:srgbClr val="4B2203"/>
                </a:solidFill>
              </a:rPr>
              <a:t>X</a:t>
            </a:r>
            <a:r>
              <a:rPr lang="zh-CN" altLang="en-US" sz="2800">
                <a:solidFill>
                  <a:srgbClr val="000003"/>
                </a:solidFill>
              </a:rPr>
              <a:t>”</a:t>
            </a:r>
            <a:r>
              <a:rPr lang="en-US" altLang="zh-CN" sz="2800">
                <a:solidFill>
                  <a:srgbClr val="000003"/>
                </a:solidFill>
              </a:rPr>
              <a:t>…and what I don</a:t>
            </a:r>
            <a:r>
              <a:rPr lang="zh-CN" altLang="en-US" sz="2800">
                <a:solidFill>
                  <a:srgbClr val="000003"/>
                </a:solidFill>
              </a:rPr>
              <a:t>’</a:t>
            </a:r>
            <a:r>
              <a:rPr lang="en-US" altLang="zh-CN" sz="2800">
                <a:solidFill>
                  <a:srgbClr val="000003"/>
                </a:solidFill>
              </a:rPr>
              <a:t>t want you to see is that </a:t>
            </a:r>
            <a:r>
              <a:rPr lang="en-US" altLang="zh-CN" sz="2800" b="1">
                <a:solidFill>
                  <a:srgbClr val="4B2203"/>
                </a:solidFill>
              </a:rPr>
              <a:t>I am also </a:t>
            </a:r>
            <a:r>
              <a:rPr lang="zh-CN" altLang="en-US" sz="2800" b="1">
                <a:solidFill>
                  <a:srgbClr val="4B2203"/>
                </a:solidFill>
              </a:rPr>
              <a:t>“</a:t>
            </a:r>
            <a:r>
              <a:rPr lang="en-US" altLang="zh-CN" sz="2800" b="1">
                <a:solidFill>
                  <a:srgbClr val="4B2203"/>
                </a:solidFill>
              </a:rPr>
              <a:t>Y</a:t>
            </a:r>
            <a:r>
              <a:rPr lang="zh-CN" altLang="en-US" sz="2800">
                <a:solidFill>
                  <a:srgbClr val="000003"/>
                </a:solidFill>
              </a:rPr>
              <a:t>”</a:t>
            </a:r>
            <a:endParaRPr lang="en-US" altLang="zh-CN" sz="2800">
              <a:solidFill>
                <a:srgbClr val="000003"/>
              </a:solidFill>
            </a:endParaRPr>
          </a:p>
          <a:p>
            <a:pPr marL="577850" indent="-520700" eaLnBrk="1" hangingPunct="1">
              <a:lnSpc>
                <a:spcPct val="90000"/>
              </a:lnSpc>
              <a:buClrTx/>
              <a:buSzPct val="100000"/>
              <a:buFont typeface="Hoefler Text" panose="02030602050506020203" pitchFamily="18" charset="77"/>
              <a:buAutoNum type="arabicPeriod"/>
            </a:pPr>
            <a:r>
              <a:rPr lang="zh-CN" altLang="en-US" sz="2800">
                <a:solidFill>
                  <a:srgbClr val="000003"/>
                </a:solidFill>
              </a:rPr>
              <a:t>Person B: I see that you are “</a:t>
            </a:r>
            <a:r>
              <a:rPr lang="en-US" altLang="zh-CN" sz="2800">
                <a:solidFill>
                  <a:srgbClr val="000003"/>
                </a:solidFill>
              </a:rPr>
              <a:t>X</a:t>
            </a:r>
            <a:r>
              <a:rPr lang="zh-CN" altLang="en-US" sz="2800">
                <a:solidFill>
                  <a:srgbClr val="000003"/>
                </a:solidFill>
              </a:rPr>
              <a:t>”</a:t>
            </a:r>
            <a:r>
              <a:rPr lang="en-US" altLang="zh-CN" sz="2800">
                <a:solidFill>
                  <a:srgbClr val="000003"/>
                </a:solidFill>
              </a:rPr>
              <a:t>…and I see that you are </a:t>
            </a:r>
            <a:r>
              <a:rPr lang="zh-CN" altLang="en-US" sz="2800">
                <a:solidFill>
                  <a:srgbClr val="000003"/>
                </a:solidFill>
              </a:rPr>
              <a:t>“</a:t>
            </a:r>
            <a:r>
              <a:rPr lang="en-US" altLang="zh-CN" sz="2800">
                <a:solidFill>
                  <a:srgbClr val="000003"/>
                </a:solidFill>
              </a:rPr>
              <a:t>Y</a:t>
            </a:r>
            <a:r>
              <a:rPr lang="zh-CN" altLang="en-US" sz="2800">
                <a:solidFill>
                  <a:srgbClr val="000003"/>
                </a:solidFill>
              </a:rPr>
              <a:t>”</a:t>
            </a:r>
            <a:r>
              <a:rPr lang="en-US" altLang="zh-CN" sz="2800">
                <a:solidFill>
                  <a:srgbClr val="000003"/>
                </a:solidFill>
              </a:rPr>
              <a:t>…I see both….and I see much, much more!</a:t>
            </a:r>
          </a:p>
          <a:p>
            <a:pPr marL="577850" indent="-520700" eaLnBrk="1" hangingPunct="1">
              <a:lnSpc>
                <a:spcPct val="90000"/>
              </a:lnSpc>
              <a:buClrTx/>
              <a:buSzPct val="100000"/>
              <a:buFont typeface="Hoefler Text" panose="02030602050506020203" pitchFamily="18" charset="77"/>
              <a:buAutoNum type="arabicPeriod"/>
            </a:pPr>
            <a:r>
              <a:rPr lang="zh-CN" altLang="en-US" sz="2800">
                <a:solidFill>
                  <a:srgbClr val="000003"/>
                </a:solidFill>
              </a:rPr>
              <a:t>Switch, then repeat (w/ new content) 3-4 times. </a:t>
            </a:r>
          </a:p>
        </p:txBody>
      </p:sp>
      <p:pic>
        <p:nvPicPr>
          <p:cNvPr id="117763" name="Picture 3">
            <a:extLst>
              <a:ext uri="{FF2B5EF4-FFF2-40B4-BE49-F238E27FC236}">
                <a16:creationId xmlns:a16="http://schemas.microsoft.com/office/drawing/2014/main" id="{0F83E63D-DB14-DE41-AE93-E4E7C098B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942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729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>
            <a:extLst>
              <a:ext uri="{FF2B5EF4-FFF2-40B4-BE49-F238E27FC236}">
                <a16:creationId xmlns:a16="http://schemas.microsoft.com/office/drawing/2014/main" id="{011A24D7-7B6A-7F49-A148-75FD591B7B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14313"/>
            <a:ext cx="7993063" cy="982662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20638" algn="ctr" eaLnBrk="1" hangingPunct="1">
              <a:spcBef>
                <a:spcPts val="2325"/>
              </a:spcBef>
              <a:defRPr/>
            </a:pPr>
            <a:r>
              <a:rPr lang="en-US" altLang="zh-CN" sz="29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Trance-formation of conflicting parts using somatic centering in generative trance</a:t>
            </a: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1946342C-3DF0-6A40-95AE-E579647DD64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16013" y="1196975"/>
            <a:ext cx="7704137" cy="5256213"/>
          </a:xfrm>
        </p:spPr>
        <p:txBody>
          <a:bodyPr/>
          <a:lstStyle/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Develop COACH, generative state.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Identify conflict: </a:t>
            </a:r>
            <a:r>
              <a:rPr lang="en-US" altLang="zh-CN" sz="2400" i="1">
                <a:solidFill>
                  <a:srgbClr val="000003"/>
                </a:solidFill>
              </a:rPr>
              <a:t>I want X, but Y stops me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Attune to </a:t>
            </a:r>
            <a:r>
              <a:rPr lang="en-US" altLang="zh-CN" sz="2400" i="1">
                <a:solidFill>
                  <a:srgbClr val="000003"/>
                </a:solidFill>
              </a:rPr>
              <a:t>X</a:t>
            </a:r>
            <a:r>
              <a:rPr lang="en-US" altLang="zh-CN" sz="2400">
                <a:solidFill>
                  <a:srgbClr val="000003"/>
                </a:solidFill>
              </a:rPr>
              <a:t>: Sense center, sponsor, self-scale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Attune to Y: Sense center, sponsor, self-scale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Optimize X and Y intensity levels, then move into generative trance to develop energy flow between them 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Elaborate and deepen in generative trance.</a:t>
            </a:r>
          </a:p>
          <a:p>
            <a:pPr marL="560388" indent="-501650" eaLnBrk="1" hangingPunct="1">
              <a:lnSpc>
                <a:spcPct val="90000"/>
              </a:lnSpc>
              <a:buClrTx/>
              <a:buSzPct val="100000"/>
              <a:buFont typeface="Wingdings" pitchFamily="2" charset="2"/>
              <a:buAutoNum type="arabicPeriod"/>
            </a:pPr>
            <a:r>
              <a:rPr lang="en-US" altLang="zh-CN" sz="2400">
                <a:solidFill>
                  <a:srgbClr val="000003"/>
                </a:solidFill>
              </a:rPr>
              <a:t>Future orient: See positive changes, note learnings, vows, gratitude. </a:t>
            </a:r>
          </a:p>
        </p:txBody>
      </p:sp>
      <p:pic>
        <p:nvPicPr>
          <p:cNvPr id="118787" name="Picture 2">
            <a:extLst>
              <a:ext uri="{FF2B5EF4-FFF2-40B4-BE49-F238E27FC236}">
                <a16:creationId xmlns:a16="http://schemas.microsoft.com/office/drawing/2014/main" id="{443DDCA0-6A8F-FA48-832C-DF98F86E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437063"/>
            <a:ext cx="31686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3471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93763" y="9525"/>
            <a:ext cx="7999412" cy="12588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20638" algn="ctr" eaLnBrk="1" hangingPunct="1">
              <a:spcBef>
                <a:spcPts val="2325"/>
              </a:spcBef>
              <a:defRPr/>
            </a:pPr>
            <a:r>
              <a:rPr lang="en-US" altLang="zh-CN" sz="2800" b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Tranformational</a:t>
            </a:r>
            <a:r>
              <a:rPr lang="en-US" altLang="zh-CN" sz="28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“Trance Dance” : Somatic modeling of goal/ problem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412875"/>
            <a:ext cx="6314239" cy="5176838"/>
          </a:xfrm>
        </p:spPr>
        <p:txBody>
          <a:bodyPr>
            <a:normAutofit fontScale="92500"/>
          </a:bodyPr>
          <a:lstStyle/>
          <a:p>
            <a:pPr marL="561975" indent="-503238">
              <a:lnSpc>
                <a:spcPct val="90000"/>
              </a:lnSpc>
              <a:buClrTx/>
              <a:buSzPct val="100000"/>
              <a:buFontTx/>
              <a:buAutoNum type="arabicPeriod"/>
            </a:pPr>
            <a:r>
              <a:rPr lang="en-US" altLang="zh-CN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ID goal/problem: </a:t>
            </a:r>
            <a:r>
              <a:rPr lang="en-US" altLang="zh-CN" sz="22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I want X, but Y interferes</a:t>
            </a:r>
          </a:p>
          <a:p>
            <a:pPr marL="561975" indent="-503238">
              <a:lnSpc>
                <a:spcPct val="90000"/>
              </a:lnSpc>
              <a:buClrTx/>
              <a:buSzPct val="100000"/>
              <a:buFontTx/>
              <a:buAutoNum type="arabicPeriod"/>
            </a:pPr>
            <a:r>
              <a:rPr lang="en-US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Develop somatic models of X and Y</a:t>
            </a:r>
            <a:endParaRPr lang="en-US" altLang="zh-CN" sz="2200" i="1" dirty="0">
              <a:solidFill>
                <a:srgbClr val="000003"/>
              </a:solidFill>
              <a:latin typeface="Gill Sans MT" charset="0"/>
              <a:ea typeface="MS PGothic" charset="0"/>
              <a:cs typeface="Arial Unicode MS" charset="0"/>
            </a:endParaRPr>
          </a:p>
          <a:p>
            <a:pPr marL="561975" indent="-503238">
              <a:lnSpc>
                <a:spcPct val="90000"/>
              </a:lnSpc>
              <a:buClrTx/>
              <a:buSzPct val="100000"/>
              <a:buFontTx/>
              <a:buAutoNum type="arabicPeriod"/>
            </a:pPr>
            <a:r>
              <a:rPr lang="en-US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Open COACH field (</a:t>
            </a:r>
            <a:r>
              <a:rPr lang="en-US" sz="2200" b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generative presence)</a:t>
            </a:r>
          </a:p>
          <a:p>
            <a:pPr marL="561975" indent="-503238" eaLnBrk="1" hangingPunct="1">
              <a:lnSpc>
                <a:spcPct val="90000"/>
              </a:lnSpc>
              <a:buClrTx/>
              <a:buSzPct val="100000"/>
              <a:buFontTx/>
              <a:buAutoNum type="arabicPeriod"/>
            </a:pPr>
            <a:r>
              <a:rPr lang="en-US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Develop </a:t>
            </a:r>
            <a:r>
              <a:rPr lang="en-US" sz="2200" b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generative state (</a:t>
            </a:r>
            <a:r>
              <a:rPr lang="en-US" sz="2200" dirty="0" err="1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e.g</a:t>
            </a:r>
            <a:r>
              <a:rPr lang="en-US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, 3 pos. connections), </a:t>
            </a:r>
            <a:endParaRPr lang="en-US" altLang="zh-CN" sz="2200" i="1" dirty="0">
              <a:solidFill>
                <a:srgbClr val="000003"/>
              </a:solidFill>
              <a:latin typeface="Gill Sans MT" charset="0"/>
              <a:ea typeface="MS PGothic" charset="0"/>
              <a:cs typeface="Arial Unicode MS" charset="0"/>
            </a:endParaRPr>
          </a:p>
          <a:p>
            <a:pPr marL="561975" indent="-503238" eaLnBrk="1" hangingPunct="1">
              <a:spcBef>
                <a:spcPts val="1200"/>
              </a:spcBef>
              <a:buClrTx/>
              <a:buSzPct val="100000"/>
              <a:buFont typeface="Hoefler Text" charset="0"/>
              <a:buAutoNum type="arabicPeriod"/>
            </a:pPr>
            <a:r>
              <a:rPr lang="en-US" altLang="zh-CN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Explore generative “trance dance” of X/Y with</a:t>
            </a:r>
            <a:r>
              <a:rPr lang="en-US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: </a:t>
            </a:r>
            <a:r>
              <a:rPr lang="en-US" sz="22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positive intention (</a:t>
            </a:r>
            <a:r>
              <a:rPr lang="en-US" sz="2200" b="1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What is my unconscious trying to create?)</a:t>
            </a:r>
            <a:r>
              <a:rPr lang="en-US" sz="22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, limbic  resonance, slow repetition, curiosity, relational mantras, </a:t>
            </a:r>
          </a:p>
          <a:p>
            <a:pPr marL="561975" indent="-503238" eaLnBrk="1" hangingPunct="1">
              <a:spcBef>
                <a:spcPts val="1200"/>
              </a:spcBef>
              <a:buClrTx/>
              <a:buSzPct val="100000"/>
              <a:buFont typeface="Hoefler Text" charset="0"/>
              <a:buAutoNum type="arabicPeriod"/>
            </a:pPr>
            <a:r>
              <a:rPr lang="en-US" altLang="zh-CN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Sensing integral X/Y relationship, ask creative unconscious to develop new ways to express X/Y, allowing modified somatic models. </a:t>
            </a:r>
          </a:p>
          <a:p>
            <a:pPr marL="561975" indent="-503238" eaLnBrk="1" hangingPunct="1">
              <a:spcBef>
                <a:spcPts val="1200"/>
              </a:spcBef>
              <a:buClrTx/>
              <a:buSzPct val="100000"/>
              <a:buFont typeface="Hoefler Text" charset="0"/>
              <a:buAutoNum type="arabicPeriod"/>
            </a:pPr>
            <a:r>
              <a:rPr lang="en-US" altLang="zh-CN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Integration, sensing “both/and” relationships of X/Y</a:t>
            </a:r>
          </a:p>
          <a:p>
            <a:pPr marL="561975" indent="-503238" eaLnBrk="1" hangingPunct="1">
              <a:spcBef>
                <a:spcPts val="1200"/>
              </a:spcBef>
              <a:buClrTx/>
              <a:buSzPct val="100000"/>
              <a:buFont typeface="Hoefler Text" charset="0"/>
              <a:buAutoNum type="arabicPeriod"/>
            </a:pPr>
            <a:r>
              <a:rPr lang="en-US" altLang="zh-CN" sz="22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Future orient, vows, gratitude, reorient.</a:t>
            </a:r>
          </a:p>
        </p:txBody>
      </p:sp>
      <p:pic>
        <p:nvPicPr>
          <p:cNvPr id="4" name="Picture 3" descr="club_taichi.jpg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947" y="1484784"/>
            <a:ext cx="1819698" cy="504056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80466605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4DED-4BDF-AC41-9F6B-71E42B3A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When/where the methods isn’t working</a:t>
            </a:r>
          </a:p>
        </p:txBody>
      </p:sp>
      <p:sp>
        <p:nvSpPr>
          <p:cNvPr id="157698" name="Content Placeholder 2">
            <a:extLst>
              <a:ext uri="{FF2B5EF4-FFF2-40B4-BE49-F238E27FC236}">
                <a16:creationId xmlns:a16="http://schemas.microsoft.com/office/drawing/2014/main" id="{76AE5F6E-B338-4C4A-BE9A-53959E44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447800"/>
            <a:ext cx="5327650" cy="5221288"/>
          </a:xfrm>
        </p:spPr>
        <p:txBody>
          <a:bodyPr>
            <a:normAutofit fontScale="92500" lnSpcReduction="20000"/>
          </a:bodyPr>
          <a:lstStyle/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dirty="0"/>
              <a:t>Identify where the COACH state is lost.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dirty="0"/>
              <a:t>Assess which COACH dimensions are disconnected. (use 1-10 scaling)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dirty="0"/>
              <a:t>Select which one(s) to “upgrade.”</a:t>
            </a:r>
          </a:p>
          <a:p>
            <a:pPr marL="59690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dirty="0"/>
              <a:t>Feedback-sensitive connections until generative state is realized, and step is successfully achieved.</a:t>
            </a:r>
          </a:p>
          <a:p>
            <a:pPr marL="82550" indent="0">
              <a:buClr>
                <a:schemeClr val="tx1"/>
              </a:buClr>
              <a:buFont typeface="Wingdings 2" pitchFamily="2" charset="2"/>
              <a:buNone/>
              <a:defRPr/>
            </a:pPr>
            <a:r>
              <a:rPr lang="en-US" altLang="en-US" dirty="0"/>
              <a:t> </a:t>
            </a:r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1BC13C88-7B64-9740-AF8E-BCAB74640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6EE5FF-4A6D-A440-B901-39B2216F4D59}" type="slidenum">
              <a:rPr lang="en-US" altLang="ja-JP" smtClean="0"/>
              <a:pPr/>
              <a:t>39</a:t>
            </a:fld>
            <a:endParaRPr lang="en-US" altLang="ja-JP"/>
          </a:p>
        </p:txBody>
      </p:sp>
      <p:pic>
        <p:nvPicPr>
          <p:cNvPr id="120836" name="Picture 2">
            <a:extLst>
              <a:ext uri="{FF2B5EF4-FFF2-40B4-BE49-F238E27FC236}">
                <a16:creationId xmlns:a16="http://schemas.microsoft.com/office/drawing/2014/main" id="{08BE8985-4C66-A14C-8F9E-9DEACD0D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76475"/>
            <a:ext cx="22955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5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>
            <a:extLst>
              <a:ext uri="{FF2B5EF4-FFF2-40B4-BE49-F238E27FC236}">
                <a16:creationId xmlns:a16="http://schemas.microsoft.com/office/drawing/2014/main" id="{DAA721C4-6651-0B4E-B9E9-7960BB93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002060"/>
                </a:solidFill>
                <a:latin typeface="Arial" charset="0"/>
              </a:rPr>
              <a:t>Premise 1:</a:t>
            </a:r>
          </a:p>
        </p:txBody>
      </p:sp>
      <p:sp>
        <p:nvSpPr>
          <p:cNvPr id="18434" name="Content Placeholder 3">
            <a:extLst>
              <a:ext uri="{FF2B5EF4-FFF2-40B4-BE49-F238E27FC236}">
                <a16:creationId xmlns:a16="http://schemas.microsoft.com/office/drawing/2014/main" id="{E890A9DB-A3C1-1048-8C96-BC9F441E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752600"/>
            <a:ext cx="7499350" cy="4495800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</a:rPr>
              <a:t>We create 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</a:rPr>
              <a:t>Our reality!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E5F78FFA-5926-E84B-8390-298FF1ED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5543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38E80B5-64F9-B244-B9CC-55ED8320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4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58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6497" y="274638"/>
            <a:ext cx="811719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The three positive connections:  A prototype platform for generative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7699" y="1447799"/>
            <a:ext cx="7965989" cy="5143741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US" sz="2400" dirty="0"/>
              <a:t>Many possible “systems” can be distinguished—for example, culture, family, social contexts, cognitive schema, self-identity.</a:t>
            </a:r>
          </a:p>
          <a:p>
            <a:pPr>
              <a:buClrTx/>
            </a:pPr>
            <a:r>
              <a:rPr lang="en-US" sz="2400" dirty="0"/>
              <a:t>There are over 300 psychotherapy “systems” or theoretical approaches.</a:t>
            </a:r>
          </a:p>
          <a:p>
            <a:pPr>
              <a:buClrTx/>
            </a:pPr>
            <a:r>
              <a:rPr lang="en-US" sz="2400" dirty="0"/>
              <a:t>In Generative Psychotherapy, one way to model a system is through the 3 main systemic filters: Cognitive, Somatic, and Field.</a:t>
            </a:r>
          </a:p>
          <a:p>
            <a:pPr>
              <a:buClrTx/>
            </a:pPr>
            <a:r>
              <a:rPr lang="en-US" sz="2400" dirty="0"/>
              <a:t>The prototype form for a generative system is the triad of Three Positive Connections: (1) Positive intention/goal, (2) Somatic presence, and (3) Resources. This can be used as the basic platform for creating new desirable responses.</a:t>
            </a:r>
          </a:p>
          <a:p>
            <a:pPr>
              <a:buClrTx/>
            </a:pPr>
            <a:r>
              <a:rPr lang="en-US" sz="2400" dirty="0"/>
              <a:t>The </a:t>
            </a:r>
            <a:r>
              <a:rPr lang="en-US" sz="2400" dirty="0" err="1"/>
              <a:t>protoype</a:t>
            </a:r>
            <a:r>
              <a:rPr lang="en-US" sz="2400" dirty="0"/>
              <a:t> can also be used to transform symptom-based systems, following an </a:t>
            </a:r>
            <a:r>
              <a:rPr lang="en-US" sz="2400" dirty="0" err="1"/>
              <a:t>Ericksonian</a:t>
            </a:r>
            <a:r>
              <a:rPr lang="en-US" sz="2400" dirty="0"/>
              <a:t> pattern: (1) Identify problem system, (2) Move it into a generative (trance) field, (3) translate it into a resource system.  </a:t>
            </a:r>
          </a:p>
        </p:txBody>
      </p:sp>
    </p:spTree>
    <p:extLst>
      <p:ext uri="{BB962C8B-B14F-4D97-AF65-F5344CB8AC3E}">
        <p14:creationId xmlns:p14="http://schemas.microsoft.com/office/powerpoint/2010/main" val="1368549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88900"/>
            <a:ext cx="8101012" cy="1108075"/>
          </a:xfrm>
        </p:spPr>
        <p:txBody>
          <a:bodyPr>
            <a:normAutofit fontScale="90000"/>
          </a:bodyPr>
          <a:lstStyle/>
          <a:p>
            <a:pPr marL="57144" algn="ctr" eaLnBrk="1" fontAlgn="auto" hangingPunct="1">
              <a:spcAft>
                <a:spcPts val="0"/>
              </a:spcAft>
              <a:buClr>
                <a:srgbClr val="44422C"/>
              </a:buClr>
              <a:buSzPct val="125000"/>
              <a:defRPr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a typeface="MS PGothic" charset="0"/>
              </a:rPr>
              <a:t>The three positive connections: </a:t>
            </a:r>
            <a:br>
              <a:rPr lang="en-US" sz="3600" b="1" u="sng" dirty="0">
                <a:solidFill>
                  <a:schemeClr val="accent6">
                    <a:lumMod val="75000"/>
                  </a:schemeClr>
                </a:solidFill>
                <a:ea typeface="MS PGothic" charset="0"/>
              </a:rPr>
            </a:b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a typeface="MS PGothic" charset="0"/>
              </a:rPr>
              <a:t>The platform for creative system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196975"/>
            <a:ext cx="8135937" cy="3295373"/>
          </a:xfrm>
        </p:spPr>
        <p:txBody>
          <a:bodyPr>
            <a:normAutofit lnSpcReduction="10000"/>
          </a:bodyPr>
          <a:lstStyle/>
          <a:p>
            <a:pPr marL="717529" lvl="2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600" b="1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Positive intention/goal</a:t>
            </a:r>
            <a:r>
              <a:rPr lang="en-US" sz="2600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 </a:t>
            </a: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(succinct: 5 words or less; resonant) </a:t>
            </a:r>
            <a:r>
              <a:rPr lang="en-US" sz="2600" i="1" dirty="0">
                <a:solidFill>
                  <a:srgbClr val="180B61"/>
                </a:solidFill>
                <a:latin typeface="Gill Sans MT" charset="0"/>
                <a:ea typeface="MS PGothic" charset="0"/>
              </a:rPr>
              <a:t>What do you most want to create in your life?</a:t>
            </a:r>
          </a:p>
          <a:p>
            <a:pPr marL="717529" lvl="2" indent="-514350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600" b="1" u="sng" dirty="0" err="1">
                <a:solidFill>
                  <a:srgbClr val="000003"/>
                </a:solidFill>
                <a:latin typeface="Gill Sans MT" charset="0"/>
                <a:ea typeface="MS PGothic" charset="0"/>
              </a:rPr>
              <a:t>Mindbody</a:t>
            </a:r>
            <a:r>
              <a:rPr lang="en-US" sz="2600" b="1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 center</a:t>
            </a:r>
            <a:r>
              <a:rPr lang="en-US" sz="2600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 </a:t>
            </a: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(experiences of well-being) </a:t>
            </a:r>
            <a:r>
              <a:rPr lang="en-US" sz="2600" i="1" dirty="0">
                <a:solidFill>
                  <a:srgbClr val="180B61"/>
                </a:solidFill>
                <a:latin typeface="Gill Sans MT" charset="0"/>
                <a:ea typeface="MS PGothic" charset="0"/>
              </a:rPr>
              <a:t>Where do you most deeply feel the connection in your body?</a:t>
            </a:r>
          </a:p>
          <a:p>
            <a:pPr marL="946053" lvl="2" indent="-742874" eaLnBrk="1" hangingPunct="1">
              <a:spcBef>
                <a:spcPts val="60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2600" b="1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Positive resources</a:t>
            </a:r>
            <a:r>
              <a:rPr lang="en-US" sz="2600" u="sng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 </a:t>
            </a: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(people, places, things, skills, ancestors, etc.)</a:t>
            </a:r>
            <a:r>
              <a:rPr lang="en-US" sz="2600" i="1" dirty="0">
                <a:solidFill>
                  <a:srgbClr val="0000FF"/>
                </a:solidFill>
                <a:latin typeface="Gill Sans MT" charset="0"/>
                <a:ea typeface="MS PGothic" charset="0"/>
              </a:rPr>
              <a:t> </a:t>
            </a:r>
            <a:r>
              <a:rPr lang="en-US" sz="2600" i="1" dirty="0">
                <a:solidFill>
                  <a:srgbClr val="180B61"/>
                </a:solidFill>
                <a:latin typeface="Gill Sans MT" charset="0"/>
                <a:ea typeface="MS PGothic" charset="0"/>
              </a:rPr>
              <a:t>What connections would best help you achieve your goal</a:t>
            </a:r>
          </a:p>
          <a:p>
            <a:pPr marL="203180" lvl="2" indent="0"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 2" charset="0"/>
              <a:buNone/>
              <a:defRPr/>
            </a:pPr>
            <a:endParaRPr lang="en-US" sz="3200" i="1" dirty="0">
              <a:solidFill>
                <a:srgbClr val="0000FF"/>
              </a:solidFill>
              <a:latin typeface="Gill Sans MT" charset="0"/>
              <a:ea typeface="MS PGothic" charset="0"/>
            </a:endParaRPr>
          </a:p>
          <a:p>
            <a:pPr marL="203180" indent="0" eaLnBrk="1" hangingPunct="1">
              <a:lnSpc>
                <a:spcPct val="90000"/>
              </a:lnSpc>
              <a:buClrTx/>
              <a:buSzPct val="100000"/>
              <a:buFont typeface="Wingdings 2" charset="0"/>
              <a:buNone/>
              <a:defRPr/>
            </a:pPr>
            <a:endParaRPr lang="en-US" i="1" dirty="0">
              <a:solidFill>
                <a:srgbClr val="0000FF"/>
              </a:solidFill>
              <a:latin typeface="Gill Sans MT" charset="0"/>
              <a:ea typeface="MS PGothic" charset="0"/>
            </a:endParaRPr>
          </a:p>
          <a:p>
            <a:pPr marL="687318" indent="-484138" eaLnBrk="1" hangingPunct="1">
              <a:buClrTx/>
              <a:buSzPct val="100000"/>
              <a:buFont typeface="Wingdings" charset="0"/>
              <a:buAutoNum type="arabicPlain"/>
              <a:defRPr/>
            </a:pPr>
            <a:endParaRPr lang="en-US" sz="3600" dirty="0">
              <a:solidFill>
                <a:srgbClr val="000003"/>
              </a:solidFill>
              <a:latin typeface="Gill Sans MT" charset="0"/>
              <a:ea typeface="MS PGothic" charset="0"/>
            </a:endParaRPr>
          </a:p>
        </p:txBody>
      </p:sp>
      <p:pic>
        <p:nvPicPr>
          <p:cNvPr id="4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574668"/>
            <a:ext cx="4064000" cy="21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7253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65" y="59556"/>
            <a:ext cx="7984105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Transforming a “symptom system” to a generative system w/ the 3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165" y="1202556"/>
            <a:ext cx="7877523" cy="5045844"/>
          </a:xfrm>
        </p:spPr>
        <p:txBody>
          <a:bodyPr>
            <a:normAutofit fontScale="77500" lnSpcReduction="20000"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Identify “problem system”: goal, somatic patterns, others involved.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Open the COACH field of a generative trance, develop 3 positive connections in regards to transforming problem system.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Attune to </a:t>
            </a:r>
            <a:r>
              <a:rPr lang="en-US" b="1" dirty="0">
                <a:solidFill>
                  <a:srgbClr val="000090"/>
                </a:solidFill>
              </a:rPr>
              <a:t>intention</a:t>
            </a:r>
            <a:r>
              <a:rPr lang="en-US" dirty="0"/>
              <a:t>: Identify present maps, use feedback (finger signals, self-rating, resonance) to identify better maps.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Repeat process for </a:t>
            </a:r>
            <a:r>
              <a:rPr lang="en-US" b="1" dirty="0">
                <a:solidFill>
                  <a:srgbClr val="000090"/>
                </a:solidFill>
              </a:rPr>
              <a:t>somatic state</a:t>
            </a:r>
            <a:r>
              <a:rPr lang="en-US" dirty="0"/>
              <a:t>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Repeat for </a:t>
            </a:r>
            <a:r>
              <a:rPr lang="en-US" b="1" dirty="0">
                <a:solidFill>
                  <a:srgbClr val="000090"/>
                </a:solidFill>
              </a:rPr>
              <a:t>contextual field presences </a:t>
            </a:r>
            <a:r>
              <a:rPr lang="en-US" dirty="0"/>
              <a:t>(replace negative sponsors with positive sponsors)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Slowly move through three new maps, allowing “trance-formation” of new system.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Future orient: Notice important changes,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49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805A-C6D4-3A48-AF77-730889BF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Conditions for deep identity change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61F8C3F3-3789-BB41-9BA2-E5EC0DA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447800"/>
            <a:ext cx="4576763" cy="4800600"/>
          </a:xfrm>
        </p:spPr>
        <p:txBody>
          <a:bodyPr/>
          <a:lstStyle/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COACH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Flow in process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Rheo-stat in each representation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Positive valuing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Balanced “tea ceremony”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7BF394CB-7D27-9A42-8722-876BE3F1E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5AAFF6-FFD8-0A45-92D1-9A539AAB6DF4}" type="slidenum">
              <a:rPr lang="en-US" altLang="ja-JP" smtClean="0"/>
              <a:pPr/>
              <a:t>43</a:t>
            </a:fld>
            <a:endParaRPr lang="en-US" altLang="ja-JP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4F348FD0-2AA1-D749-8348-76A8CACB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263207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8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BD52-4C54-0643-BDB2-AAA17BF2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517525"/>
            <a:ext cx="7499350" cy="5191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25" b="1" u="sng" dirty="0">
                <a:solidFill>
                  <a:srgbClr val="002060"/>
                </a:solidFill>
              </a:rPr>
              <a:t>Gen Coaching Pre-session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3849-BFFB-4841-99A5-C4A06690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38" y="1036638"/>
            <a:ext cx="7885112" cy="5449887"/>
          </a:xfrm>
        </p:spPr>
        <p:txBody>
          <a:bodyPr>
            <a:normAutofit fontScale="37500" lnSpcReduction="20000"/>
          </a:bodyPr>
          <a:lstStyle/>
          <a:p>
            <a:pPr marL="76200" indent="0">
              <a:buFont typeface="Wingdings 2" panose="05020102010507070707" pitchFamily="6" charset="2"/>
              <a:buNone/>
              <a:defRPr/>
            </a:pPr>
            <a:r>
              <a:rPr lang="en-US" dirty="0"/>
              <a:t>IN Generative Coaching, we find there are six important areas for sustainable creativity: (1) getting into a positive (COACH) state; (2) connecting to positive goals; (3) developing and maintaining creative performance states; (4) outlining timeline action plans; (5) overcoming obstacles; and (6) establishing daily practices.  Please write down your best answers to these six elements, to help both you and me in the work.  </a:t>
            </a:r>
          </a:p>
          <a:p>
            <a:pPr marL="76200" indent="0">
              <a:buFont typeface="Wingdings 2" panose="05020102010507070707" pitchFamily="6" charset="2"/>
              <a:buNone/>
              <a:defRPr/>
            </a:pPr>
            <a:r>
              <a:rPr lang="en-US" dirty="0"/>
              <a:t> 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Your ways of positive self-connection. </a:t>
            </a:r>
            <a:r>
              <a:rPr lang="en-US" sz="4615" dirty="0"/>
              <a:t> Please list several ways you find positive self-connection with yourself (e.g., walking in nature, music, pets, breathing/meditation, etc.)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 Positive goals/intention.  </a:t>
            </a:r>
            <a:r>
              <a:rPr lang="en-US" sz="4615" dirty="0"/>
              <a:t>What I would most like to create/experience/achieve in my life is ___________.  Give at least several positive answers, that is, experiences you would want to have.  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Creative state.  </a:t>
            </a:r>
            <a:r>
              <a:rPr lang="en-US" sz="4615" dirty="0"/>
              <a:t>Identify resources you have (people, places, historical or spiritual beings, ancestors, teachers) that allow you to access a positive state.  Also identify any ways you cultivate a positive performance state.  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Plans/timelines. </a:t>
            </a:r>
            <a:r>
              <a:rPr lang="en-US" sz="4615" dirty="0"/>
              <a:t>What changes do you think you need to make to achieve your goal?  What actions do you need to take?  What connections need to be established?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Obstacles.</a:t>
            </a:r>
            <a:r>
              <a:rPr lang="en-US" sz="4615" dirty="0"/>
              <a:t> What emotional states do you think block you from achieving your goals?  Which relationships do you think you need to change/repair?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4615" u="sng" dirty="0"/>
              <a:t>Daily practices/homework:  </a:t>
            </a:r>
            <a:r>
              <a:rPr lang="en-US" sz="4615" dirty="0"/>
              <a:t>Do you have any daily practices for self-attunement?  If so, please list, including how much daily time you give for them.    Also, ideas for adding daily practices?</a:t>
            </a:r>
          </a:p>
        </p:txBody>
      </p:sp>
      <p:sp>
        <p:nvSpPr>
          <p:cNvPr id="376835" name="文本框 5">
            <a:extLst>
              <a:ext uri="{FF2B5EF4-FFF2-40B4-BE49-F238E27FC236}">
                <a16:creationId xmlns:a16="http://schemas.microsoft.com/office/drawing/2014/main" id="{B090C2CA-B260-8D40-B0E4-EE70DDB4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49238"/>
            <a:ext cx="665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-简" pitchFamily="2" charset="-128"/>
                <a:ea typeface="黑体-简" pitchFamily="2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939791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EB9E-4C3E-6A4C-A01E-1D5017F1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517525"/>
            <a:ext cx="7885112" cy="717550"/>
          </a:xfrm>
        </p:spPr>
        <p:txBody>
          <a:bodyPr/>
          <a:lstStyle/>
          <a:p>
            <a:pPr algn="ctr">
              <a:defRPr/>
            </a:pPr>
            <a:r>
              <a:rPr lang="en-US" sz="3325" b="1" u="sng" dirty="0">
                <a:solidFill>
                  <a:schemeClr val="accent6">
                    <a:lumMod val="75000"/>
                  </a:schemeClr>
                </a:solidFill>
              </a:rPr>
              <a:t>End of GC session: Feedback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DE7A5-CA17-1240-8EC1-B3E085DB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38" y="1235075"/>
            <a:ext cx="7818437" cy="5184775"/>
          </a:xfrm>
        </p:spPr>
        <p:txBody>
          <a:bodyPr>
            <a:normAutofit fontScale="92500" lnSpcReduction="20000"/>
          </a:bodyPr>
          <a:lstStyle/>
          <a:p>
            <a:pPr marL="76200" indent="0">
              <a:lnSpc>
                <a:spcPct val="110000"/>
              </a:lnSpc>
              <a:buClr>
                <a:schemeClr val="tx1"/>
              </a:buClr>
              <a:buFont typeface="Wingdings 2" panose="05020102010507070707" pitchFamily="6" charset="2"/>
              <a:buNone/>
              <a:defRPr/>
            </a:pPr>
            <a:r>
              <a:rPr lang="en-US" sz="2215" i="1" dirty="0"/>
              <a:t>Any positives outcomes of our work depends on much honest feedback.  Regarding this session, please rate the following, using a 1 to 10 scale (1-3 = not at all, or not much; 4-7 = </a:t>
            </a:r>
            <a:r>
              <a:rPr lang="en-US" sz="2215" dirty="0"/>
              <a:t>s</a:t>
            </a:r>
            <a:r>
              <a:rPr lang="en-US" sz="2215" i="1" dirty="0"/>
              <a:t>omewhat but not fully; and </a:t>
            </a:r>
            <a:r>
              <a:rPr lang="en-US" sz="2215" dirty="0"/>
              <a:t>8-10 = </a:t>
            </a:r>
            <a:r>
              <a:rPr lang="en-US" sz="2215" i="1" dirty="0"/>
              <a:t>very much, or completely). 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i="1" dirty="0"/>
              <a:t>I felt heard, understood, and respected.  </a:t>
            </a:r>
            <a:endParaRPr lang="en-US" sz="2215" dirty="0"/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WE focused on what I really wanted/needed to focus on. 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The approach is a good fit for me. 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There was something missing in the session for me.  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I feel more confident about achieving my stated goals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I feel more open and creative regarding my negative states.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My overall rating of the session.</a:t>
            </a:r>
          </a:p>
          <a:p>
            <a:pPr marL="551180" indent="-47498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15" dirty="0"/>
              <a:t>Other….</a:t>
            </a:r>
            <a:r>
              <a:rPr lang="en-US" sz="2215" i="1" dirty="0"/>
              <a:t>Please offer any additional feedback</a:t>
            </a:r>
            <a:r>
              <a:rPr lang="en-US" sz="2400" i="1" dirty="0"/>
              <a:t>.</a:t>
            </a:r>
            <a:endParaRPr lang="en-US" sz="2400" dirty="0"/>
          </a:p>
          <a:p>
            <a:pPr marL="76200" indent="0">
              <a:buFont typeface="Wingdings 2" panose="05020102010507070707" pitchFamily="6" charset="2"/>
              <a:buNone/>
              <a:defRPr/>
            </a:pPr>
            <a:endParaRPr lang="en-US" dirty="0"/>
          </a:p>
        </p:txBody>
      </p:sp>
      <p:sp>
        <p:nvSpPr>
          <p:cNvPr id="378883" name="文本框 5">
            <a:extLst>
              <a:ext uri="{FF2B5EF4-FFF2-40B4-BE49-F238E27FC236}">
                <a16:creationId xmlns:a16="http://schemas.microsoft.com/office/drawing/2014/main" id="{34CF83D6-E901-214F-8083-1CFABE6DB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49238"/>
            <a:ext cx="665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-简" pitchFamily="2" charset="-128"/>
                <a:ea typeface="黑体-简" pitchFamily="2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210494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5444-1ECA-7F45-BF9C-73B7EEFC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8" y="571500"/>
            <a:ext cx="8018462" cy="598488"/>
          </a:xfrm>
        </p:spPr>
        <p:txBody>
          <a:bodyPr/>
          <a:lstStyle/>
          <a:p>
            <a:pPr algn="ctr">
              <a:defRPr/>
            </a:pPr>
            <a:r>
              <a:rPr lang="en-US" sz="3325" b="1" u="sng" dirty="0">
                <a:solidFill>
                  <a:schemeClr val="accent6">
                    <a:lumMod val="75000"/>
                  </a:schemeClr>
                </a:solidFill>
              </a:rPr>
              <a:t>Generative Change Post-Session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E444-6D50-A44F-8BDF-8DF6E38B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38" y="1169988"/>
            <a:ext cx="7885112" cy="5249862"/>
          </a:xfrm>
        </p:spPr>
        <p:txBody>
          <a:bodyPr>
            <a:normAutofit fontScale="52500" lnSpcReduction="20000"/>
          </a:bodyPr>
          <a:lstStyle/>
          <a:p>
            <a:pPr marL="76200" indent="0">
              <a:buFont typeface="Wingdings 2" panose="05020102010507070707" pitchFamily="6" charset="2"/>
              <a:buNone/>
              <a:defRPr/>
            </a:pPr>
            <a:r>
              <a:rPr lang="en-US" sz="2675" i="1" dirty="0"/>
              <a:t>Now that we’ve done some work, let’s revisit your connection to what we call the 6 elements of Generative Change.  Please reflect upon and write down your present relationship  to the 6 elements.  </a:t>
            </a:r>
            <a:endParaRPr lang="en-US" dirty="0"/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Your ways of positive self-connection. </a:t>
            </a:r>
            <a:r>
              <a:rPr lang="en-US" dirty="0"/>
              <a:t> Note any changes in: </a:t>
            </a:r>
            <a:r>
              <a:rPr lang="en-US" i="1" dirty="0"/>
              <a:t>ease, frequency, stability, or way of developing your positive self-states. </a:t>
            </a:r>
            <a:endParaRPr lang="en-US" dirty="0"/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 Positive goals/intention.</a:t>
            </a:r>
            <a:r>
              <a:rPr lang="en-US" dirty="0"/>
              <a:t>  </a:t>
            </a:r>
            <a:r>
              <a:rPr lang="en-US" i="1" dirty="0"/>
              <a:t>Have your goals/intention changed?  On a scale of 1-10 scale, how much have you achieved your goals?  What’s more to do?</a:t>
            </a:r>
            <a:endParaRPr lang="en-US" dirty="0"/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Creative state.  </a:t>
            </a:r>
            <a:r>
              <a:rPr lang="en-US" dirty="0"/>
              <a:t>In terms of developing a positive performance state where you can feel/think/and act creatively, how much are you able to do that now?    What are your best ways?  What do you need to work on here?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Plans/timelines. </a:t>
            </a:r>
            <a:r>
              <a:rPr lang="en-US" dirty="0"/>
              <a:t>How much of clear timeline have you been able to develop?  What small steps are still needed?  Are you keeping track of specific goals and daily achievement?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Obstacles.</a:t>
            </a:r>
            <a:r>
              <a:rPr lang="en-US" dirty="0"/>
              <a:t> How much of a shift have you experienced regarding the negative states that have previously overwhelmed you?  Biggest challenges in terms of facing, transforming, and creatively engaging with the negative obstacles?</a:t>
            </a:r>
          </a:p>
          <a:p>
            <a:pPr marL="551180" indent="-47498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u="sng" dirty="0"/>
              <a:t>Daily practices/homework:  </a:t>
            </a:r>
            <a:r>
              <a:rPr lang="en-US" dirty="0"/>
              <a:t>What daily practices do you have, how frequently are you practicing them, and what is your daily “average level” of well-being?</a:t>
            </a:r>
          </a:p>
          <a:p>
            <a:pPr marL="357505" indent="-274955">
              <a:buFont typeface="Wingdings 2" panose="05020102010507070707" pitchFamily="6" charset="2"/>
              <a:buChar char=""/>
              <a:defRPr/>
            </a:pPr>
            <a:endParaRPr lang="en-US" dirty="0"/>
          </a:p>
        </p:txBody>
      </p:sp>
      <p:sp>
        <p:nvSpPr>
          <p:cNvPr id="380931" name="文本框 5">
            <a:extLst>
              <a:ext uri="{FF2B5EF4-FFF2-40B4-BE49-F238E27FC236}">
                <a16:creationId xmlns:a16="http://schemas.microsoft.com/office/drawing/2014/main" id="{C6FFBFE3-B749-F643-803F-2C27B069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49238"/>
            <a:ext cx="6651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黑体-简" pitchFamily="2" charset="-128"/>
                <a:ea typeface="黑体-简" pitchFamily="2" charset="-12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023859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5340-6B6F-6D44-9920-C00799CA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925" y="128588"/>
            <a:ext cx="8093075" cy="503237"/>
          </a:xfrm>
        </p:spPr>
        <p:txBody>
          <a:bodyPr vert="horz" wrap="square" numCol="1" anchorCtr="0" compatLnSpc="1">
            <a:noAutofit/>
          </a:bodyPr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Generative Change Audio Series</a:t>
            </a:r>
          </a:p>
        </p:txBody>
      </p:sp>
      <p:sp>
        <p:nvSpPr>
          <p:cNvPr id="382978" name="TextBox 2">
            <a:extLst>
              <a:ext uri="{FF2B5EF4-FFF2-40B4-BE49-F238E27FC236}">
                <a16:creationId xmlns:a16="http://schemas.microsoft.com/office/drawing/2014/main" id="{029B38F8-DC71-0D4D-95F6-3D84F50F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633413"/>
            <a:ext cx="8124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zh-CN" sz="2200">
                <a:latin typeface="Arial" panose="020B0604020202020204" pitchFamily="34" charset="0"/>
              </a:rPr>
              <a:t>An 4 part audio series exploring the tools, principles &amp; practices of Generative Change</a:t>
            </a:r>
          </a:p>
        </p:txBody>
      </p:sp>
      <p:sp>
        <p:nvSpPr>
          <p:cNvPr id="382979" name="TextBox 3">
            <a:extLst>
              <a:ext uri="{FF2B5EF4-FFF2-40B4-BE49-F238E27FC236}">
                <a16:creationId xmlns:a16="http://schemas.microsoft.com/office/drawing/2014/main" id="{743205FC-A3DC-884A-A7DF-14C9E528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187450"/>
            <a:ext cx="763587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Part 1: The Six Steps of Generative Change</a:t>
            </a:r>
            <a:r>
              <a:rPr lang="en-US" altLang="en-US" sz="1800" b="1">
                <a:latin typeface="Arial" panose="020B0604020202020204" pitchFamily="34" charset="0"/>
              </a:rPr>
              <a:t> </a:t>
            </a:r>
          </a:p>
          <a:p>
            <a:pPr eaLnBrk="0" hangingPunct="0"/>
            <a:r>
              <a:rPr lang="en-US" altLang="en-US" sz="1400" i="1">
                <a:latin typeface="Arial" panose="020B0604020202020204" pitchFamily="34" charset="0"/>
              </a:rPr>
              <a:t>6 Steps of Generative Change; Generative Trance; 6 Steps of Generative Change; Generative Coaching </a:t>
            </a:r>
          </a:p>
          <a:p>
            <a:pPr eaLnBrk="0" hangingPunct="0"/>
            <a:r>
              <a:rPr lang="en-US" altLang="en-US" sz="1400">
                <a:latin typeface="Arial" panose="020B0604020202020204" pitchFamily="34" charset="0"/>
              </a:rPr>
              <a:t> </a:t>
            </a:r>
          </a:p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Part 2: Developing the Coach State </a:t>
            </a:r>
            <a:endParaRPr lang="en-US" altLang="en-US" sz="20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i="1">
                <a:latin typeface="Arial" panose="020B0604020202020204" pitchFamily="34" charset="0"/>
              </a:rPr>
              <a:t>Heaven/ Earth (Vertical Axis); Positive Memory Revivification; 3 Mindfulness Drops;  Aiki Principles, Sensory Awareness (Mrs Erickson Process); Energy Ball; 3 Point Attention; 5 Generative self suggestions.</a:t>
            </a:r>
          </a:p>
          <a:p>
            <a:pPr eaLnBrk="0" hangingPunct="0"/>
            <a:endParaRPr lang="en-US" altLang="en-US" sz="1400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Part 3: Mastering Core Practices</a:t>
            </a:r>
            <a:endParaRPr lang="en-US" altLang="en-US" sz="2000" b="1" i="1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1400" i="1">
                <a:latin typeface="Arial" panose="020B0604020202020204" pitchFamily="34" charset="0"/>
              </a:rPr>
              <a:t>Somatic Modelling; Somatic Centering ; 4 Connections of a Generative Relationship; Self Rating Scales, Goals in 3 Modalities; 3 Positive Connections; 4 Relational Mantras; Goal-Obstacle-Resource Triad; Archetypal  Energies; Tetra Lemma; Keeping the Client Connected]; When the Coach Feels Stuck; Further Practices.</a:t>
            </a:r>
          </a:p>
          <a:p>
            <a:pPr eaLnBrk="0" hangingPunct="0"/>
            <a:endParaRPr lang="en-US" altLang="en-US" sz="1400">
              <a:latin typeface="Arial" panose="020B0604020202020204" pitchFamily="34" charset="0"/>
            </a:endParaRPr>
          </a:p>
          <a:p>
            <a:pPr eaLnBrk="0" hangingPunct="0"/>
            <a:r>
              <a:rPr lang="en-US" altLang="en-US" sz="2000" b="1">
                <a:latin typeface="Arial" panose="020B0604020202020204" pitchFamily="34" charset="0"/>
              </a:rPr>
              <a:t>Part 4:  Applications of Generative Change Work </a:t>
            </a:r>
          </a:p>
          <a:p>
            <a:pPr eaLnBrk="0" hangingPunct="0"/>
            <a:r>
              <a:rPr lang="en-US" altLang="en-US" sz="1400" i="1">
                <a:latin typeface="Arial" panose="020B0604020202020204" pitchFamily="34" charset="0"/>
              </a:rPr>
              <a:t>Moving towards a positive feature using your vulnerabilities; Light Trance Identification with a Positive Model, Transforming Pain; Sleeping Soundly; Community of Resources; Changing Negative Habits; Healing Intimacy  Wounds;  Transgenerational Lineages</a:t>
            </a:r>
          </a:p>
        </p:txBody>
      </p:sp>
      <p:sp>
        <p:nvSpPr>
          <p:cNvPr id="382980" name="TextBox 6">
            <a:extLst>
              <a:ext uri="{FF2B5EF4-FFF2-40B4-BE49-F238E27FC236}">
                <a16:creationId xmlns:a16="http://schemas.microsoft.com/office/drawing/2014/main" id="{47F34BCE-A81C-EC43-9361-144C061D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6275388"/>
            <a:ext cx="753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2780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7352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1924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649663" indent="79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pPr algn="ctr" eaLnBrk="0" hangingPunct="0"/>
            <a:r>
              <a:rPr lang="en-US" altLang="zh-CN" sz="1800" b="1">
                <a:latin typeface="Arial" panose="020B0604020202020204" pitchFamily="34" charset="0"/>
              </a:rPr>
              <a:t>To purchase visit www.stephengilligan.com</a:t>
            </a:r>
          </a:p>
        </p:txBody>
      </p:sp>
      <p:pic>
        <p:nvPicPr>
          <p:cNvPr id="382981" name="Picture 4">
            <a:extLst>
              <a:ext uri="{FF2B5EF4-FFF2-40B4-BE49-F238E27FC236}">
                <a16:creationId xmlns:a16="http://schemas.microsoft.com/office/drawing/2014/main" id="{AB94FCE9-1CE2-CA49-B8F9-4263D1EB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694363"/>
            <a:ext cx="10731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99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8C99C467-AEDA-A147-9E4A-F2B8ACFF3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188913"/>
            <a:ext cx="7937500" cy="1800225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900" b="1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You.....</a:t>
            </a:r>
            <a:br>
              <a:rPr lang="en-US" altLang="en-US" sz="3900" b="1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900" b="1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May the Force be with you!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AE2A33DB-E2BE-6845-A587-CDB60D76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844675"/>
            <a:ext cx="7937500" cy="4679950"/>
          </a:xfrm>
        </p:spPr>
        <p:txBody>
          <a:bodyPr/>
          <a:lstStyle/>
          <a:p>
            <a:pPr marL="0" indent="0" algn="ctr" eaLnBrk="1" hangingPunct="1">
              <a:buFont typeface="Wingdings 2" pitchFamily="2" charset="2"/>
              <a:buNone/>
            </a:pPr>
            <a:endParaRPr lang="en-US" altLang="en-US" sz="3600" b="1">
              <a:solidFill>
                <a:srgbClr val="322190"/>
              </a:solidFill>
              <a:ea typeface="Heiti SC Medium" pitchFamily="2" charset="-128"/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sz="3600" b="1">
              <a:solidFill>
                <a:srgbClr val="32219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sz="3600" b="1">
              <a:solidFill>
                <a:srgbClr val="32219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sz="3600" b="1">
              <a:solidFill>
                <a:srgbClr val="32219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sz="3600" b="1">
              <a:solidFill>
                <a:srgbClr val="322190"/>
              </a:solidFill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sz="3600" b="1">
                <a:solidFill>
                  <a:srgbClr val="060404"/>
                </a:solidFill>
              </a:rPr>
              <a:t>Stephen Gilligan, Ph.D.</a:t>
            </a:r>
            <a:endParaRPr lang="en-US" altLang="en-US" sz="3600" b="1">
              <a:solidFill>
                <a:srgbClr val="060404"/>
              </a:solidFill>
              <a:ea typeface="Heiti SC Medium" pitchFamily="2" charset="-128"/>
            </a:endParaRPr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sz="3600" b="1" u="sng">
                <a:solidFill>
                  <a:srgbClr val="322190"/>
                </a:solidFill>
                <a:hlinkClick r:id="rId2"/>
              </a:rPr>
              <a:t>www.StephenGilligan.com</a:t>
            </a:r>
            <a:endParaRPr lang="en-US" altLang="en-US" sz="3600" b="1">
              <a:solidFill>
                <a:srgbClr val="322190"/>
              </a:solidFill>
              <a:ea typeface="Heiti SC Medium" pitchFamily="2" charset="-128"/>
            </a:endParaRPr>
          </a:p>
          <a:p>
            <a:pPr marL="0" indent="0" algn="ctr" eaLnBrk="1" hangingPunct="1"/>
            <a:endParaRPr lang="en-US" altLang="en-US" sz="3600" b="1">
              <a:ea typeface="Heiti SC Medium" pitchFamily="2" charset="-128"/>
            </a:endParaRPr>
          </a:p>
        </p:txBody>
      </p:sp>
      <p:pic>
        <p:nvPicPr>
          <p:cNvPr id="120835" name="Picture 1">
            <a:extLst>
              <a:ext uri="{FF2B5EF4-FFF2-40B4-BE49-F238E27FC236}">
                <a16:creationId xmlns:a16="http://schemas.microsoft.com/office/drawing/2014/main" id="{62BFF097-2A14-5F4E-A7E1-4DB3E419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36369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262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92552DB-5385-BB4B-873A-E09FA5B3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020050" cy="850900"/>
          </a:xfrm>
        </p:spPr>
        <p:txBody>
          <a:bodyPr/>
          <a:lstStyle/>
          <a:p>
            <a:pPr algn="ctr">
              <a:defRPr/>
            </a:pPr>
            <a:r>
              <a:rPr lang="en-US" sz="4000" b="1" u="sng" dirty="0">
                <a:solidFill>
                  <a:srgbClr val="002060"/>
                </a:solidFill>
                <a:latin typeface="Arial" charset="0"/>
              </a:rPr>
              <a:t>Examples of reality creation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519B665-ED46-6E49-9044-5201F189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052513"/>
            <a:ext cx="7488237" cy="302418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/>
              <a:t>Phantom limb pain</a:t>
            </a:r>
          </a:p>
          <a:p>
            <a:pPr>
              <a:buClr>
                <a:schemeClr val="tx1"/>
              </a:buClr>
            </a:pPr>
            <a:r>
              <a:rPr lang="en-US" altLang="en-US"/>
              <a:t>Emotional state dependency</a:t>
            </a:r>
          </a:p>
          <a:p>
            <a:pPr>
              <a:buClr>
                <a:schemeClr val="tx1"/>
              </a:buClr>
            </a:pPr>
            <a:r>
              <a:rPr lang="en-US" altLang="en-US"/>
              <a:t>“Placebo” pills</a:t>
            </a:r>
          </a:p>
          <a:p>
            <a:pPr>
              <a:buClr>
                <a:schemeClr val="tx1"/>
              </a:buClr>
            </a:pPr>
            <a:r>
              <a:rPr lang="en-US" altLang="en-US"/>
              <a:t>Kennedy: We will put a man on the moon!</a:t>
            </a:r>
          </a:p>
          <a:p>
            <a:pPr>
              <a:buClr>
                <a:schemeClr val="tx1"/>
              </a:buClr>
            </a:pPr>
            <a:r>
              <a:rPr lang="en-US" altLang="en-US"/>
              <a:t>China economic ”miracle"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0F82E704-35F6-0445-A17E-F2EB433D0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43211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504AD8B-6EF9-0444-AE4A-B2077907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5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7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>
            <a:extLst>
              <a:ext uri="{FF2B5EF4-FFF2-40B4-BE49-F238E27FC236}">
                <a16:creationId xmlns:a16="http://schemas.microsoft.com/office/drawing/2014/main" id="{B4B4B9F9-8308-424D-BCA6-A0D4730F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981075"/>
            <a:ext cx="7745412" cy="3960813"/>
          </a:xfrm>
        </p:spPr>
        <p:txBody>
          <a:bodyPr>
            <a:normAutofit lnSpcReduction="10000"/>
          </a:bodyPr>
          <a:lstStyle/>
          <a:p>
            <a:pPr marL="595313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800" dirty="0"/>
              <a:t>This conversation is between the creative unconscious (</a:t>
            </a:r>
            <a:r>
              <a:rPr lang="en-US" altLang="en-US" sz="2800" i="1" dirty="0"/>
              <a:t>quantum) </a:t>
            </a:r>
            <a:r>
              <a:rPr lang="en-US" altLang="en-US" sz="2800" dirty="0"/>
              <a:t>and the conscious (</a:t>
            </a:r>
            <a:r>
              <a:rPr lang="en-US" altLang="en-US" sz="2800" i="1" dirty="0"/>
              <a:t>classical) worlds.</a:t>
            </a:r>
          </a:p>
          <a:p>
            <a:pPr marL="595313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800" dirty="0"/>
              <a:t>The creative unconscious is a holographic wave field containing “infinite possibilities”</a:t>
            </a:r>
          </a:p>
          <a:p>
            <a:pPr marL="595313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800" dirty="0"/>
              <a:t>The conscious mind “collapses the quantum wave” to create and navigate one reality.</a:t>
            </a:r>
          </a:p>
          <a:p>
            <a:pPr marL="595313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800" dirty="0"/>
              <a:t>Creativity moves between these two worlds; each completes the other.</a:t>
            </a:r>
          </a:p>
          <a:p>
            <a:pPr marL="595313" indent="-514350">
              <a:lnSpc>
                <a:spcPct val="80000"/>
              </a:lnSpc>
              <a:buClrTx/>
              <a:buFont typeface="Gill Sans MT" panose="020B0502020104020203" pitchFamily="34" charset="77"/>
              <a:buAutoNum type="arabicPeriod"/>
              <a:defRPr/>
            </a:pPr>
            <a:r>
              <a:rPr lang="en-US" altLang="en-US" sz="2800" dirty="0"/>
              <a:t>Trance is an experiential exploration of the quantum world.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0473E-55FB-0B4E-B975-BE856731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62900" cy="849312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2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Premise 2: Creativity is a conversation</a:t>
            </a: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3896DCB7-2166-A743-AF8A-EB3ABD661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35179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C482CED-3F24-0B49-A5D5-C7DBCA7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6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0DED-F217-3B40-882F-702508B3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1A2D79"/>
                </a:solidFill>
              </a:rPr>
              <a:t>Three types of creativity conversations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B01B088-7336-DE45-B8F1-5DC84A40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The classical/quantum (“conscious/creative unconscious”) relationship.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The cognitive/somatic (“head/body”) connection.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Self/other conversations.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234058D1-4536-9043-85EB-7D0B156B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9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6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0E69F-99DF-3D49-8389-04F44486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8172450" cy="936625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36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Premise 3: This conversation is filtered through </a:t>
            </a:r>
            <a:r>
              <a:rPr lang="en-US" altLang="en-US" sz="3600" b="1" u="sng" dirty="0" err="1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representional</a:t>
            </a:r>
            <a:r>
              <a:rPr lang="en-US" altLang="en-US" sz="3600" b="1" u="sng" dirty="0">
                <a:solidFill>
                  <a:srgbClr val="1A2D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2A964-BCD7-124C-9DF4-EE986A4C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47800"/>
            <a:ext cx="7993063" cy="2917825"/>
          </a:xfrm>
        </p:spPr>
        <p:txBody>
          <a:bodyPr>
            <a:normAutofit fontScale="92500" lnSpcReduction="20000"/>
          </a:bodyPr>
          <a:lstStyle/>
          <a:p>
            <a:pPr marL="514194" indent="-514194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rgbClr val="060404"/>
                </a:solidFill>
              </a:rPr>
              <a:t>Filters translate quantum imagination into classical reality.</a:t>
            </a:r>
          </a:p>
          <a:p>
            <a:pPr marL="514194" indent="-514194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rgbClr val="060404"/>
                </a:solidFill>
              </a:rPr>
              <a:t>Three general types of filters</a:t>
            </a:r>
            <a:r>
              <a:rPr lang="en-US" b="1" dirty="0">
                <a:solidFill>
                  <a:srgbClr val="060404"/>
                </a:solidFill>
              </a:rPr>
              <a:t>: Somatic, Cognitive, and Field.</a:t>
            </a:r>
            <a:endParaRPr lang="en-US" dirty="0">
              <a:solidFill>
                <a:srgbClr val="060404"/>
              </a:solidFill>
            </a:endParaRPr>
          </a:p>
          <a:p>
            <a:pPr marL="514194" indent="-514194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rgbClr val="060404"/>
                </a:solidFill>
              </a:rPr>
              <a:t>All we know is what our filters produce: Our maps are our reality.</a:t>
            </a:r>
          </a:p>
          <a:p>
            <a:pPr marL="514194" indent="-514194" eaLnBrk="1" fontAlgn="auto" hangingPunct="1"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rgbClr val="060404"/>
                </a:solidFill>
              </a:rPr>
              <a:t>We can generatively work with our filters.</a:t>
            </a:r>
          </a:p>
          <a:p>
            <a:pPr marL="82546" indent="0">
              <a:buFont typeface="Wingdings 2" charset="0"/>
              <a:buNone/>
              <a:defRPr/>
            </a:pPr>
            <a:endParaRPr lang="en-U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D3ED2758-EDCD-A943-9FBA-9C73D0486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37063"/>
            <a:ext cx="518318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3859A35-7E3B-904B-8DA3-A10D70E1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11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2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7E4C-DEEF-8745-8CC9-3B48D52F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solidFill>
                  <a:srgbClr val="1A2D79"/>
                </a:solidFill>
              </a:rPr>
              <a:t>Three types of filters for Systemic Trance work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AB78DD2-8B87-2242-A829-AA7C2956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Three types of mind: somatic, cognitive, and field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Different representational Maps (underlying state, present state, desired state, resources, obstacles, achievement maps)</a:t>
            </a:r>
          </a:p>
          <a:p>
            <a:pPr marL="596900" indent="-514350">
              <a:buClr>
                <a:schemeClr val="tx1"/>
              </a:buClr>
              <a:buFont typeface="Gill Sans MT" panose="020B0502020104020203" pitchFamily="34" charset="77"/>
              <a:buAutoNum type="arabicPeriod"/>
            </a:pPr>
            <a:r>
              <a:rPr lang="en-US" altLang="en-US"/>
              <a:t>The prototype filter: performance system map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86315285-41EE-7C40-AC68-7C6B2BF8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305550"/>
            <a:ext cx="111442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ja-JP" sz="2800">
                <a:solidFill>
                  <a:schemeClr val="tx1"/>
                </a:solidFill>
              </a:rPr>
              <a:t>13</a:t>
            </a:r>
            <a:endParaRPr lang="en-US" altLang="ja-JP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20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7031387</TotalTime>
  <Words>3578</Words>
  <Application>Microsoft Macintosh PowerPoint</Application>
  <PresentationFormat>On-screen Show (4:3)</PresentationFormat>
  <Paragraphs>351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黑体-简</vt:lpstr>
      <vt:lpstr>Arial</vt:lpstr>
      <vt:lpstr>Calibri</vt:lpstr>
      <vt:lpstr>Gill Sans MT</vt:lpstr>
      <vt:lpstr>Hoefler Text</vt:lpstr>
      <vt:lpstr>Monotype Sorts</vt:lpstr>
      <vt:lpstr>Times</vt:lpstr>
      <vt:lpstr>Times New Roman</vt:lpstr>
      <vt:lpstr>Verdana</vt:lpstr>
      <vt:lpstr>Wingdings</vt:lpstr>
      <vt:lpstr>Wingdings 2</vt:lpstr>
      <vt:lpstr>Solstice</vt:lpstr>
      <vt:lpstr>Systemic Trance Work: A Model for Sustainable Creativity</vt:lpstr>
      <vt:lpstr>General Overview</vt:lpstr>
      <vt:lpstr>PowerPoint Presentation</vt:lpstr>
      <vt:lpstr>Premise 1:</vt:lpstr>
      <vt:lpstr>Examples of reality creation</vt:lpstr>
      <vt:lpstr>Premise 2: Creativity is a conversation</vt:lpstr>
      <vt:lpstr>Three types of creativity conversations</vt:lpstr>
      <vt:lpstr>Premise 3: This conversation is filtered through representional maps</vt:lpstr>
      <vt:lpstr>Three types of filters for Systemic Trance work</vt:lpstr>
      <vt:lpstr>The three minds (filters)  for creative consciousness</vt:lpstr>
      <vt:lpstr>  Peformance Systems (holons): The prototype representational map  </vt:lpstr>
      <vt:lpstr>Examples of Holons: Part/whole generative collaboration </vt:lpstr>
      <vt:lpstr>Holon: An interconnected system, where each part is also whole within itself</vt:lpstr>
      <vt:lpstr>Examples of (Dominator) problem-based holons</vt:lpstr>
      <vt:lpstr>Six elements of a performance holon</vt:lpstr>
      <vt:lpstr>PowerPoint Presentation</vt:lpstr>
      <vt:lpstr>Premise 4:  All experiential realities are held by human consciousness: “Mindless” or “Mindful”</vt:lpstr>
      <vt:lpstr>PowerPoint Presentation</vt:lpstr>
      <vt:lpstr>CRASH as “neuromuscular lock”</vt:lpstr>
      <vt:lpstr>Problem-based, limited self</vt:lpstr>
      <vt:lpstr>PowerPoint Presentation</vt:lpstr>
      <vt:lpstr>Generative Holons: Each part is valued, interconnected, held in fluid forms.</vt:lpstr>
      <vt:lpstr>Systemic differences that make the difference</vt:lpstr>
      <vt:lpstr>The difference that makes a difference: A system can be in neuromuscular lock or creative flow</vt:lpstr>
      <vt:lpstr>How a system creates problems and symptoms (CRASH holon)</vt:lpstr>
      <vt:lpstr>What blocks generative presence?</vt:lpstr>
      <vt:lpstr>How a system creates solutions and positive growth (COACH holon)</vt:lpstr>
      <vt:lpstr>Premise 5:  Generative trance is a COACH field that allows  systemic transformation</vt:lpstr>
      <vt:lpstr>Generative Trance as mindful navigation of the creative world</vt:lpstr>
      <vt:lpstr>Methods for Practicing Systemic Trance Work</vt:lpstr>
      <vt:lpstr>Systemic “trance-formation”  through somatic modeling</vt:lpstr>
      <vt:lpstr>Applications of somatic modeling and somatic centering :</vt:lpstr>
      <vt:lpstr>Somatic modeling of CRASH and COACH representations of the 6 GC steps</vt:lpstr>
      <vt:lpstr>The “goal/obstacle/resource” triad</vt:lpstr>
      <vt:lpstr>Basic prototype methods for Transforming Obstacles </vt:lpstr>
      <vt:lpstr>Exercise: “Good self/Bad self”</vt:lpstr>
      <vt:lpstr>Trance-formation of conflicting parts using somatic centering in generative trance</vt:lpstr>
      <vt:lpstr>Tranformational “Trance Dance” : Somatic modeling of goal/ problem</vt:lpstr>
      <vt:lpstr>When/where the methods isn’t working</vt:lpstr>
      <vt:lpstr>The three positive connections:  A prototype platform for generative systems</vt:lpstr>
      <vt:lpstr>The three positive connections:  The platform for creative system</vt:lpstr>
      <vt:lpstr>Transforming a “symptom system” to a generative system w/ the 3 connections</vt:lpstr>
      <vt:lpstr>Conditions for deep identity change</vt:lpstr>
      <vt:lpstr>Gen Coaching Pre-session 6 steps</vt:lpstr>
      <vt:lpstr>End of GC session: Feedback form</vt:lpstr>
      <vt:lpstr>Generative Change Post-Session Form</vt:lpstr>
      <vt:lpstr>Generative Change Audio Series</vt:lpstr>
      <vt:lpstr>Thank You..... And May the Force be with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 Generative Coaching Certification</dc:title>
  <dc:creator>Yuko Osora</dc:creator>
  <cp:lastModifiedBy>stephengilligan stephengilligan</cp:lastModifiedBy>
  <cp:revision>955</cp:revision>
  <cp:lastPrinted>2000-09-08T00:58:00Z</cp:lastPrinted>
  <dcterms:created xsi:type="dcterms:W3CDTF">2013-09-07T09:15:36Z</dcterms:created>
  <dcterms:modified xsi:type="dcterms:W3CDTF">2019-12-12T06:38:21Z</dcterms:modified>
</cp:coreProperties>
</file>