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70" r:id="rId2"/>
    <p:sldId id="272" r:id="rId3"/>
    <p:sldId id="273" r:id="rId4"/>
    <p:sldId id="274" r:id="rId5"/>
    <p:sldId id="275" r:id="rId6"/>
    <p:sldId id="276" r:id="rId7"/>
    <p:sldId id="279" r:id="rId8"/>
    <p:sldId id="280" r:id="rId9"/>
    <p:sldId id="281" r:id="rId10"/>
    <p:sldId id="282" r:id="rId11"/>
    <p:sldId id="316" r:id="rId12"/>
    <p:sldId id="287" r:id="rId13"/>
    <p:sldId id="288" r:id="rId14"/>
    <p:sldId id="284" r:id="rId15"/>
    <p:sldId id="285" r:id="rId16"/>
    <p:sldId id="271" r:id="rId17"/>
    <p:sldId id="257" r:id="rId18"/>
    <p:sldId id="283" r:id="rId19"/>
    <p:sldId id="267" r:id="rId20"/>
    <p:sldId id="259" r:id="rId21"/>
    <p:sldId id="260" r:id="rId22"/>
    <p:sldId id="261" r:id="rId23"/>
    <p:sldId id="262" r:id="rId24"/>
    <p:sldId id="263" r:id="rId25"/>
    <p:sldId id="268" r:id="rId26"/>
    <p:sldId id="269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1CA4"/>
    <a:srgbClr val="152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2624" y="176"/>
      </p:cViewPr>
      <p:guideLst>
        <p:guide orient="horz" pos="2160"/>
        <p:guide pos="2880"/>
      </p:guideLst>
    </p:cSldViewPr>
  </p:slide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D8E1-F43C-EF47-9968-45E91C6133A7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33378-57A7-644A-BD97-5A6FFB37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3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B0EB2-440E-A149-A934-E7A67778FF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EA16B9-1700-3149-BD50-56665467431A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8F6AA27-DFAA-FB43-AAC7-9D04DF834D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tephenGilliga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72414"/>
            <a:ext cx="7498080" cy="181261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The Primacy of Nonverbal Communication in Creative Trance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940622"/>
            <a:ext cx="7498080" cy="330777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400" b="1" dirty="0"/>
              <a:t>Stephen Gilligan, Ph.D.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37" y="4024313"/>
            <a:ext cx="3960813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858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539552" y="260648"/>
            <a:ext cx="8077200" cy="15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/>
          <a:lstStyle/>
          <a:p>
            <a:pPr algn="ctr"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Unicode MS" charset="0"/>
              </a:rPr>
              <a:t>The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cs typeface="Arial Unicode MS" charset="0"/>
              </a:rPr>
              <a:t> COACH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Unicode MS" charset="0"/>
              </a:rPr>
              <a:t>State</a:t>
            </a:r>
          </a:p>
          <a:p>
            <a:pPr algn="ctr">
              <a:defRPr/>
            </a:pP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Unicode MS" charset="0"/>
              </a:rPr>
              <a:t>The Basis for Creative Change</a:t>
            </a:r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  <a:latin typeface="Arial Unicode MS" charset="0"/>
                <a:cs typeface="Arial Unicode MS" charset="0"/>
              </a:rPr>
              <a:t> 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5148263" y="2276475"/>
            <a:ext cx="342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/>
          <a:lstStyle/>
          <a:p>
            <a:pPr marL="609445" indent="-609445">
              <a:spcBef>
                <a:spcPct val="20000"/>
              </a:spcBef>
              <a:buSzPct val="90000"/>
              <a:buFont typeface="Wingdings" charset="0"/>
              <a:buChar char="u"/>
              <a:defRPr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entered</a:t>
            </a:r>
          </a:p>
          <a:p>
            <a:pPr marL="609445" indent="-609445">
              <a:spcBef>
                <a:spcPct val="20000"/>
              </a:spcBef>
              <a:buSzPct val="90000"/>
              <a:buFont typeface="Wingdings" charset="0"/>
              <a:buChar char="u"/>
              <a:defRPr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pen</a:t>
            </a:r>
          </a:p>
          <a:p>
            <a:pPr marL="609445" indent="-609445">
              <a:spcBef>
                <a:spcPct val="20000"/>
              </a:spcBef>
              <a:buSzPct val="90000"/>
              <a:buFont typeface="Wingdings" charset="0"/>
              <a:buChar char="u"/>
              <a:defRPr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ware</a:t>
            </a:r>
          </a:p>
          <a:p>
            <a:pPr marL="609445" indent="-609445">
              <a:spcBef>
                <a:spcPct val="20000"/>
              </a:spcBef>
              <a:buSzPct val="90000"/>
              <a:buFont typeface="Wingdings" charset="0"/>
              <a:buChar char="u"/>
              <a:defRPr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C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onnected</a:t>
            </a:r>
          </a:p>
          <a:p>
            <a:pPr marL="609445" indent="-609445">
              <a:spcBef>
                <a:spcPct val="20000"/>
              </a:spcBef>
              <a:buSzPct val="90000"/>
              <a:buFont typeface="Wingdings" charset="0"/>
              <a:buChar char="u"/>
              <a:defRPr/>
            </a:pPr>
            <a:r>
              <a:rPr lang="en-US" sz="4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 Unicode MS" charset="0"/>
              </a:rPr>
              <a:t>olding</a:t>
            </a: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30241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7198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13" y="274638"/>
            <a:ext cx="8285166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The difference that makes a difference: A system can be in </a:t>
            </a:r>
            <a:r>
              <a:rPr lang="en-US" sz="2800" b="1" i="1" u="sng" dirty="0">
                <a:solidFill>
                  <a:schemeClr val="accent6">
                    <a:lumMod val="75000"/>
                  </a:schemeClr>
                </a:solidFill>
              </a:rPr>
              <a:t>neuromuscular lock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or creative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13" y="1447800"/>
            <a:ext cx="7981275" cy="5053032"/>
          </a:xfrm>
        </p:spPr>
        <p:txBody>
          <a:bodyPr>
            <a:normAutofit fontScale="92500" lnSpcReduction="10000"/>
          </a:bodyPr>
          <a:lstStyle/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The same systemic pattern can be positive or negative, depending on the human presence.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Its quality depends on (1) its level of </a:t>
            </a:r>
            <a:r>
              <a:rPr lang="en-US" sz="2400" i="1" dirty="0"/>
              <a:t>integrated </a:t>
            </a:r>
            <a:r>
              <a:rPr lang="en-US" sz="2400" dirty="0"/>
              <a:t>differentiation and (2) its flow on horizontal and vertical dimensions, and (3) its capacity to fluidly adjust to changing conditions.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Thus, a system produces suffering or symptoms via (a) isolation of a part from the whole, and (b) non-musicality (no flow within system).  Operations become merely </a:t>
            </a:r>
            <a:r>
              <a:rPr lang="en-US" sz="2400" b="1" dirty="0"/>
              <a:t>mechanical</a:t>
            </a:r>
            <a:r>
              <a:rPr lang="en-US" sz="2400" dirty="0"/>
              <a:t>, repeating their prior conditioning. 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The same system can become </a:t>
            </a:r>
            <a:r>
              <a:rPr lang="en-US" sz="2400" b="1" dirty="0"/>
              <a:t>generative</a:t>
            </a:r>
            <a:r>
              <a:rPr lang="en-US" sz="2400" dirty="0"/>
              <a:t> when distinguished by creative flow and feedback,  with a creative intelligence capable of creating something entirely new.</a:t>
            </a:r>
          </a:p>
          <a:p>
            <a:pPr marL="539496" indent="-457200">
              <a:buClrTx/>
              <a:buFont typeface="+mj-lt"/>
              <a:buAutoNum type="arabicPeriod"/>
            </a:pPr>
            <a:r>
              <a:rPr lang="en-US" sz="2400" dirty="0"/>
              <a:t>Generative trance within a COACH field is an excellent method for achieving this creative flow and transformation. </a:t>
            </a:r>
          </a:p>
        </p:txBody>
      </p:sp>
    </p:spTree>
    <p:extLst>
      <p:ext uri="{BB962C8B-B14F-4D97-AF65-F5344CB8AC3E}">
        <p14:creationId xmlns:p14="http://schemas.microsoft.com/office/powerpoint/2010/main" val="319227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F9A4-4BC8-CB49-9A93-86B88F5E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305118"/>
            <a:ext cx="8128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When nonverbal intelligence is disconnected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4F41-5352-434F-A62A-1155AB507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Neuromuscular lock: The freezing of brain/mind/body experience into into isolated, fixed maps.  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rheo-stat needed for fluid change is lost to homeo-stat representations.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The social connections needed for happiness and success are not felt.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 Relaxation, pleasure, playfulness, openness, curiosity are inhibited.</a:t>
            </a:r>
          </a:p>
        </p:txBody>
      </p:sp>
    </p:spTree>
    <p:extLst>
      <p:ext uri="{BB962C8B-B14F-4D97-AF65-F5344CB8AC3E}">
        <p14:creationId xmlns:p14="http://schemas.microsoft.com/office/powerpoint/2010/main" val="670369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319A-5990-164B-B368-29F8B6E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274638"/>
            <a:ext cx="7917688" cy="853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When nonverbal intelligence is active and integrated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FE31-EBAB-3140-AEC7-3FAA467BE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lnSpcReduction="10000"/>
          </a:bodyPr>
          <a:lstStyle/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/>
              <a:t>Presence and connection are restored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/>
              <a:t>Relaxation allows releasing tension, fixed understandings, anxiety, and chronic negative states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/>
              <a:t>Nonverbal musicality allows reawakening of creative engagement.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/>
              <a:t>Nonverbal resonance reconnects ego self to both individual cognitive/somatic connections and interpersonal resonance.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2800" dirty="0"/>
              <a:t>All these support creative change and transformation. </a:t>
            </a:r>
          </a:p>
          <a:p>
            <a:pPr marL="596646" indent="-514350"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9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78800" cy="7921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Core experiences as problems or solutions:</a:t>
            </a:r>
            <a:b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Two level theory of reality construction</a:t>
            </a:r>
          </a:p>
        </p:txBody>
      </p:sp>
      <p:sp>
        <p:nvSpPr>
          <p:cNvPr id="77826" name="Content Placeholder 4"/>
          <p:cNvSpPr>
            <a:spLocks noGrp="1"/>
          </p:cNvSpPr>
          <p:nvPr>
            <p:ph idx="1"/>
          </p:nvPr>
        </p:nvSpPr>
        <p:spPr>
          <a:xfrm>
            <a:off x="1042988" y="908050"/>
            <a:ext cx="7921625" cy="5949950"/>
          </a:xfrm>
        </p:spPr>
        <p:txBody>
          <a:bodyPr/>
          <a:lstStyle/>
          <a:p>
            <a:pPr marL="536575" indent="-455613">
              <a:buClrTx/>
              <a:buFont typeface="Gill Sans MT" charset="0"/>
              <a:buAutoNum type="arabicPeriod"/>
            </a:pPr>
            <a:r>
              <a:rPr lang="en-US" sz="2400" dirty="0">
                <a:latin typeface="Gill Sans MT" charset="0"/>
                <a:ea typeface="MS PGothic" charset="0"/>
              </a:rPr>
              <a:t>At the primary (</a:t>
            </a:r>
            <a:r>
              <a:rPr lang="en-US" sz="2400" b="1" i="1" dirty="0">
                <a:latin typeface="Gill Sans MT" charset="0"/>
                <a:ea typeface="MS PGothic" charset="0"/>
              </a:rPr>
              <a:t>quantum</a:t>
            </a:r>
            <a:r>
              <a:rPr lang="en-US" sz="2400" dirty="0">
                <a:latin typeface="Gill Sans MT" charset="0"/>
                <a:ea typeface="MS PGothic" charset="0"/>
              </a:rPr>
              <a:t>) level of the creative unconscious,  patterns are archetypal</a:t>
            </a:r>
            <a:r>
              <a:rPr lang="en-US" sz="2400" i="1" dirty="0">
                <a:latin typeface="Gill Sans MT" charset="0"/>
                <a:ea typeface="MS PGothic" charset="0"/>
              </a:rPr>
              <a:t> deep structures</a:t>
            </a:r>
            <a:r>
              <a:rPr lang="en-US" sz="2400" dirty="0">
                <a:latin typeface="Gill Sans MT" charset="0"/>
                <a:ea typeface="MS PGothic" charset="0"/>
              </a:rPr>
              <a:t> that have infinite possible forms/meanings/values.</a:t>
            </a:r>
          </a:p>
          <a:p>
            <a:pPr marL="536575" indent="-455613">
              <a:buClrTx/>
              <a:buFont typeface="Gill Sans MT" charset="0"/>
              <a:buAutoNum type="arabicPeriod"/>
            </a:pPr>
            <a:r>
              <a:rPr lang="en-US" sz="2400" dirty="0">
                <a:latin typeface="Gill Sans MT" charset="0"/>
                <a:ea typeface="MS PGothic" charset="0"/>
              </a:rPr>
              <a:t>At the secondary (</a:t>
            </a:r>
            <a:r>
              <a:rPr lang="en-US" sz="2400" b="1" i="1" dirty="0">
                <a:latin typeface="Gill Sans MT" charset="0"/>
                <a:ea typeface="MS PGothic" charset="0"/>
              </a:rPr>
              <a:t>classical</a:t>
            </a:r>
            <a:r>
              <a:rPr lang="en-US" sz="2400" dirty="0">
                <a:latin typeface="Gill Sans MT" charset="0"/>
                <a:ea typeface="MS PGothic" charset="0"/>
              </a:rPr>
              <a:t>) level of the conscious world, these deep structures “collapse” into a particular “surface structure” with specific forms, values, and meanings. </a:t>
            </a:r>
          </a:p>
          <a:p>
            <a:pPr marL="536575" indent="-455613">
              <a:buClrTx/>
              <a:buFont typeface="Gill Sans MT" charset="0"/>
              <a:buAutoNum type="arabicPeriod"/>
            </a:pPr>
            <a:r>
              <a:rPr lang="en-US" sz="2400" dirty="0">
                <a:latin typeface="Gill Sans MT" charset="0"/>
                <a:ea typeface="MS PGothic" charset="0"/>
              </a:rPr>
              <a:t>A pattern become negative or positive, depending on the human presence connecting with it.  (COACH  vs. CRASH)</a:t>
            </a:r>
          </a:p>
          <a:p>
            <a:pPr marL="536575" indent="-455613">
              <a:buClrTx/>
              <a:buFont typeface="Gill Sans MT" charset="0"/>
              <a:buAutoNum type="arabicPeriod"/>
            </a:pPr>
            <a:r>
              <a:rPr lang="en-US" sz="2400" dirty="0">
                <a:latin typeface="Gill Sans MT" charset="0"/>
                <a:ea typeface="MS PGothic" charset="0"/>
              </a:rPr>
              <a:t>Thus, a negative experience is an archetypal resource that has been held with negative human presence.</a:t>
            </a:r>
          </a:p>
          <a:p>
            <a:pPr marL="536575" indent="-455613">
              <a:buClrTx/>
              <a:buFont typeface="Gill Sans MT" charset="0"/>
              <a:buAutoNum type="arabicPeriod"/>
            </a:pPr>
            <a:r>
              <a:rPr lang="en-US" sz="2400" dirty="0">
                <a:latin typeface="Gill Sans MT" charset="0"/>
                <a:ea typeface="MS PGothic" charset="0"/>
              </a:rPr>
              <a:t>To transform a negative experience into a positive resource, bring skillful, positive human presence (COACH/ generative trance) to it. </a:t>
            </a:r>
          </a:p>
        </p:txBody>
      </p:sp>
    </p:spTree>
    <p:extLst>
      <p:ext uri="{BB962C8B-B14F-4D97-AF65-F5344CB8AC3E}">
        <p14:creationId xmlns:p14="http://schemas.microsoft.com/office/powerpoint/2010/main" val="21714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8323262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Problem or Resource:</a:t>
            </a:r>
            <a:b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 Depends on Human Connection/Context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1223963" y="1844675"/>
            <a:ext cx="5076825" cy="4475163"/>
          </a:xfrm>
        </p:spPr>
        <p:txBody>
          <a:bodyPr/>
          <a:lstStyle/>
          <a:p>
            <a:pPr marL="595313" indent="-512763">
              <a:buClrTx/>
              <a:buFont typeface="Gill Sans MT" charset="0"/>
              <a:buAutoNum type="arabicPeriod"/>
            </a:pPr>
            <a:r>
              <a:rPr lang="en-US" dirty="0">
                <a:latin typeface="Gill Sans MT" charset="0"/>
                <a:ea typeface="MS PGothic" charset="0"/>
              </a:rPr>
              <a:t>Archetypal (core) pattern + CRASH = problem (“negative trance”)</a:t>
            </a:r>
          </a:p>
          <a:p>
            <a:pPr marL="595313" indent="-512763">
              <a:buClrTx/>
              <a:buFont typeface="Gill Sans MT" charset="0"/>
              <a:buAutoNum type="arabicPeriod"/>
            </a:pPr>
            <a:r>
              <a:rPr lang="en-US" dirty="0">
                <a:latin typeface="Gill Sans MT" charset="0"/>
                <a:ea typeface="MS PGothic" charset="0"/>
              </a:rPr>
              <a:t>Archetypal (core) pattern + COACH = Resource (“generative trance”)</a:t>
            </a:r>
          </a:p>
          <a:p>
            <a:pPr marL="595313" indent="-512763">
              <a:buClrTx/>
              <a:buFont typeface="Gill Sans MT" charset="0"/>
              <a:buAutoNum type="arabicPeriod"/>
            </a:pPr>
            <a:r>
              <a:rPr lang="en-US" dirty="0">
                <a:latin typeface="Gill Sans MT" charset="0"/>
                <a:ea typeface="MS PGothic" charset="0"/>
              </a:rPr>
              <a:t>Problem + COACH =  Resource</a:t>
            </a:r>
          </a:p>
        </p:txBody>
      </p:sp>
      <p:pic>
        <p:nvPicPr>
          <p:cNvPr id="78851" name="Picture 8" descr="LogoLarge.jpg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0575"/>
            <a:ext cx="27717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2157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1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Nonverbal methods for Generative Trance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975" y="1447801"/>
            <a:ext cx="7870713" cy="2942424"/>
          </a:xfrm>
        </p:spPr>
        <p:txBody>
          <a:bodyPr>
            <a:normAutofit/>
          </a:bodyPr>
          <a:lstStyle/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Limbic attunement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Relational focusing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Somatic centering to transform negative experiences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Somatic modeling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2101" r="2101"/>
          <a:stretch>
            <a:fillRect/>
          </a:stretch>
        </p:blipFill>
        <p:spPr>
          <a:xfrm>
            <a:off x="3064681" y="4496669"/>
            <a:ext cx="4279510" cy="21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1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064500" cy="10080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Limbic attunement and resonance: </a:t>
            </a:r>
            <a:b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The underlying base for Generative Trance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971550" y="1268412"/>
            <a:ext cx="7488238" cy="346695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Clr>
                <a:srgbClr val="322190"/>
              </a:buClr>
              <a:buFont typeface="+mj-lt"/>
              <a:buAutoNum type="arabicPeriod"/>
              <a:defRPr/>
            </a:pPr>
            <a:r>
              <a:rPr lang="en-US" sz="2800" dirty="0">
                <a:latin typeface="Gill Sans MT" charset="0"/>
                <a:ea typeface="MS PGothic" charset="0"/>
              </a:rPr>
              <a:t>Client’s goal or intention is expressed as a positive trance suggestion: </a:t>
            </a:r>
            <a:r>
              <a:rPr lang="en-US" sz="2800" b="1" i="1" dirty="0">
                <a:solidFill>
                  <a:srgbClr val="180B61"/>
                </a:solidFill>
                <a:latin typeface="Gill Sans MT" charset="0"/>
                <a:ea typeface="MS PGothic" charset="0"/>
              </a:rPr>
              <a:t>You really can experience/do X.</a:t>
            </a:r>
          </a:p>
          <a:p>
            <a:pPr marL="514350" indent="-514350">
              <a:lnSpc>
                <a:spcPct val="80000"/>
              </a:lnSpc>
              <a:buClr>
                <a:srgbClr val="322190"/>
              </a:buClr>
              <a:buFont typeface="+mj-lt"/>
              <a:buAutoNum type="arabicPeriod"/>
              <a:defRPr/>
            </a:pPr>
            <a:r>
              <a:rPr lang="en-US" sz="2800" i="1" dirty="0">
                <a:latin typeface="Gill Sans MT" charset="0"/>
                <a:ea typeface="MS PGothic" charset="0"/>
              </a:rPr>
              <a:t>Therapist offers suggestion in 3 ways:</a:t>
            </a:r>
          </a:p>
          <a:p>
            <a:pPr marL="914400" lvl="1" indent="-514350">
              <a:lnSpc>
                <a:spcPct val="80000"/>
              </a:lnSpc>
              <a:buClr>
                <a:srgbClr val="322190"/>
              </a:buClr>
              <a:buFont typeface="+mj-lt"/>
              <a:buAutoNum type="arabicPeriod"/>
              <a:defRPr/>
            </a:pPr>
            <a:r>
              <a:rPr lang="en-US" i="1" dirty="0">
                <a:latin typeface="Gill Sans MT" charset="0"/>
                <a:ea typeface="MS PGothic" charset="0"/>
              </a:rPr>
              <a:t>Authoritarian and too intense</a:t>
            </a:r>
          </a:p>
          <a:p>
            <a:pPr marL="914400" lvl="1" indent="-514350">
              <a:lnSpc>
                <a:spcPct val="80000"/>
              </a:lnSpc>
              <a:buClr>
                <a:srgbClr val="322190"/>
              </a:buClr>
              <a:buFont typeface="+mj-lt"/>
              <a:buAutoNum type="arabicPeriod"/>
              <a:defRPr/>
            </a:pPr>
            <a:r>
              <a:rPr lang="en-US" i="1" dirty="0">
                <a:latin typeface="Gill Sans MT" charset="0"/>
                <a:ea typeface="MS PGothic" charset="0"/>
              </a:rPr>
              <a:t>Passive and “held back”</a:t>
            </a:r>
          </a:p>
          <a:p>
            <a:pPr marL="914400" lvl="1" indent="-514350">
              <a:lnSpc>
                <a:spcPct val="80000"/>
              </a:lnSpc>
              <a:buClr>
                <a:srgbClr val="322190"/>
              </a:buClr>
              <a:buFont typeface="+mj-lt"/>
              <a:buAutoNum type="arabicPeriod"/>
              <a:defRPr/>
            </a:pPr>
            <a:r>
              <a:rPr lang="en-US" i="1" dirty="0">
                <a:latin typeface="Gill Sans MT" charset="0"/>
                <a:ea typeface="MS PGothic" charset="0"/>
              </a:rPr>
              <a:t>With limbic resonance</a:t>
            </a:r>
          </a:p>
          <a:p>
            <a:pPr marL="514350" indent="-514350">
              <a:lnSpc>
                <a:spcPct val="80000"/>
              </a:lnSpc>
              <a:buClr>
                <a:srgbClr val="322190"/>
              </a:buClr>
              <a:buFont typeface="+mj-lt"/>
              <a:buAutoNum type="arabicPeriod"/>
              <a:defRPr/>
            </a:pPr>
            <a:r>
              <a:rPr lang="en-US" sz="2800" i="1" dirty="0">
                <a:latin typeface="Gill Sans MT" charset="0"/>
                <a:ea typeface="MS PGothic" charset="0"/>
              </a:rPr>
              <a:t>Discussion, then switch</a:t>
            </a:r>
          </a:p>
          <a:p>
            <a:pPr marL="911225" lvl="1" indent="-511175">
              <a:lnSpc>
                <a:spcPct val="80000"/>
              </a:lnSpc>
              <a:buFont typeface="Verdana" charset="0"/>
              <a:buNone/>
              <a:defRPr/>
            </a:pPr>
            <a:endParaRPr lang="en-US" i="1" dirty="0">
              <a:latin typeface="Arial" charset="0"/>
              <a:ea typeface="MS PGothic" charset="0"/>
            </a:endParaRPr>
          </a:p>
        </p:txBody>
      </p:sp>
      <p:pic>
        <p:nvPicPr>
          <p:cNvPr id="491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865562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96850"/>
            <a:ext cx="8143875" cy="855663"/>
          </a:xfrm>
        </p:spPr>
        <p:txBody>
          <a:bodyPr/>
          <a:lstStyle/>
          <a:p>
            <a:pPr marL="57144" algn="ctr">
              <a:buClr>
                <a:srgbClr val="44422C"/>
              </a:buClr>
              <a:buSzPct val="125000"/>
              <a:defRPr/>
            </a:pPr>
            <a:r>
              <a:rPr lang="en-US" sz="4000" b="1" u="sng" dirty="0">
                <a:solidFill>
                  <a:srgbClr val="000003"/>
                </a:solidFill>
                <a:latin typeface="Arial Unicode MS" charset="0"/>
                <a:cs typeface="Arial Unicode MS" charset="0"/>
              </a:rPr>
              <a:t> </a:t>
            </a: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latin typeface="Arial Unicode MS" charset="0"/>
                <a:cs typeface="Arial Unicode MS" charset="0"/>
              </a:rPr>
              <a:t>Relational focusing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981075"/>
            <a:ext cx="7920037" cy="4176713"/>
          </a:xfrm>
        </p:spPr>
        <p:txBody>
          <a:bodyPr>
            <a:normAutofit lnSpcReduction="10000"/>
          </a:bodyPr>
          <a:lstStyle/>
          <a:p>
            <a:pPr marL="685800" indent="-430213" eaLnBrk="1" hangingPunct="1">
              <a:lnSpc>
                <a:spcPct val="90000"/>
              </a:lnSpc>
              <a:buClrTx/>
              <a:buSzPct val="100000"/>
              <a:buFont typeface="Hoefler Text" charset="0"/>
              <a:buAutoNum type="arabicPeriod"/>
              <a:defRPr/>
            </a:pPr>
            <a:r>
              <a:rPr lang="en-US" altLang="zh-CN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Preparation: Open COACH field.</a:t>
            </a:r>
          </a:p>
          <a:p>
            <a:pPr marL="685800" indent="-430213" eaLnBrk="1" hangingPunct="1">
              <a:lnSpc>
                <a:spcPct val="90000"/>
              </a:lnSpc>
              <a:buClrTx/>
              <a:buSzPct val="100000"/>
              <a:buFont typeface="Hoefler Text" charset="0"/>
              <a:buAutoNum type="arabicPeriod"/>
              <a:defRPr/>
            </a:pPr>
            <a:r>
              <a:rPr lang="en-US" altLang="zh-CN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Client talks, Therapist listens to </a:t>
            </a:r>
            <a:r>
              <a:rPr lang="ja-JP" altLang="en-US" sz="2400" dirty="0">
                <a:solidFill>
                  <a:srgbClr val="000003"/>
                </a:solidFill>
                <a:latin typeface="Arial Unicode MS" charset="0"/>
                <a:ea typeface="华文宋体" charset="0"/>
                <a:cs typeface="华文宋体" charset="0"/>
              </a:rPr>
              <a:t>“</a:t>
            </a:r>
            <a:r>
              <a:rPr lang="en-US" altLang="ja-JP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client music</a:t>
            </a:r>
            <a:r>
              <a:rPr lang="ja-JP" altLang="en-US" sz="2400" dirty="0">
                <a:solidFill>
                  <a:srgbClr val="000003"/>
                </a:solidFill>
                <a:latin typeface="Arial Unicode MS" charset="0"/>
                <a:ea typeface="华文宋体" charset="0"/>
                <a:cs typeface="华文宋体" charset="0"/>
              </a:rPr>
              <a:t>”</a:t>
            </a:r>
            <a:r>
              <a:rPr lang="en-US" altLang="ja-JP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 (not words)</a:t>
            </a:r>
          </a:p>
          <a:p>
            <a:pPr marL="685800" indent="-430213" eaLnBrk="1" hangingPunct="1">
              <a:lnSpc>
                <a:spcPct val="90000"/>
              </a:lnSpc>
              <a:buClrTx/>
              <a:buSzPct val="100000"/>
              <a:buFont typeface="Hoefler Text" charset="0"/>
              <a:buAutoNum type="arabicPeriod"/>
              <a:defRPr/>
            </a:pPr>
            <a:r>
              <a:rPr lang="en-US" altLang="zh-CN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Therapist finds and touches own resonant center</a:t>
            </a:r>
          </a:p>
          <a:p>
            <a:pPr marL="685800" indent="-430213" eaLnBrk="1" hangingPunct="1">
              <a:lnSpc>
                <a:spcPct val="90000"/>
              </a:lnSpc>
              <a:buClrTx/>
              <a:buSzPct val="100000"/>
              <a:buFont typeface="Hoefler Text" charset="0"/>
              <a:buAutoNum type="arabicPeriod"/>
              <a:defRPr/>
            </a:pPr>
            <a:r>
              <a:rPr lang="en-US" altLang="zh-CN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Maintaining own center, Therapist becomes curious about Client center, asks client to pause and sense it. </a:t>
            </a:r>
          </a:p>
          <a:p>
            <a:pPr marL="685800" indent="-430213" eaLnBrk="1" hangingPunct="1">
              <a:lnSpc>
                <a:spcPct val="90000"/>
              </a:lnSpc>
              <a:buClrTx/>
              <a:buSzPct val="100000"/>
              <a:buFont typeface="Hoefler Text" charset="0"/>
              <a:buAutoNum type="arabicPeriod"/>
              <a:defRPr/>
            </a:pPr>
            <a:r>
              <a:rPr lang="en-US" altLang="zh-CN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Client centers, begins to speak again, only in way that sustains felt sense of center. </a:t>
            </a:r>
          </a:p>
          <a:p>
            <a:pPr marL="685800" indent="-430213" eaLnBrk="1" hangingPunct="1">
              <a:lnSpc>
                <a:spcPct val="90000"/>
              </a:lnSpc>
              <a:buClrTx/>
              <a:buSzPct val="100000"/>
              <a:buFont typeface="Hoefler Text" charset="0"/>
              <a:buAutoNum type="arabicPeriod"/>
              <a:defRPr/>
            </a:pPr>
            <a:r>
              <a:rPr lang="en-US" altLang="zh-CN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Both Therapist and Client attune to center, using it to guide process.</a:t>
            </a:r>
          </a:p>
          <a:p>
            <a:pPr marL="685800" indent="-430213" eaLnBrk="1" hangingPunct="1">
              <a:lnSpc>
                <a:spcPct val="90000"/>
              </a:lnSpc>
              <a:buClrTx/>
              <a:buSzPct val="100000"/>
              <a:buFont typeface="Hoefler Text" charset="0"/>
              <a:buAutoNum type="arabicPeriod"/>
              <a:defRPr/>
            </a:pPr>
            <a:r>
              <a:rPr lang="en-US" altLang="zh-CN" sz="2400" dirty="0">
                <a:solidFill>
                  <a:srgbClr val="000003"/>
                </a:solidFill>
                <a:latin typeface="Arial Unicode MS" charset="0"/>
                <a:ea typeface="MS PGothic" charset="0"/>
                <a:cs typeface="Arial Unicode MS" charset="0"/>
              </a:rPr>
              <a:t>Reorient and discuss.  </a:t>
            </a: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32313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52093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79564" y="196216"/>
            <a:ext cx="7564437" cy="929640"/>
          </a:xfrm>
        </p:spPr>
        <p:txBody>
          <a:bodyPr rtlCol="0">
            <a:normAutofit/>
          </a:bodyPr>
          <a:lstStyle/>
          <a:p>
            <a:pPr marL="5554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44422C"/>
              </a:buClr>
              <a:buSzPct val="125000"/>
              <a:defRPr/>
            </a:pP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oefler Text" charset="0"/>
                <a:ea typeface="MS PGothic" charset="0"/>
                <a:cs typeface="+mj-cs"/>
              </a:rPr>
              <a:t>“Trance-formation” of negative experiences via Somatic Centering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53215" y="1125856"/>
            <a:ext cx="5711811" cy="5732144"/>
          </a:xfrm>
        </p:spPr>
        <p:txBody>
          <a:bodyPr rtlCol="0">
            <a:normAutofit fontScale="85000" lnSpcReduction="20000"/>
          </a:bodyPr>
          <a:lstStyle/>
          <a:p>
            <a:pPr marL="609596" indent="-514350" eaLnBrk="1" fontAlgn="auto" hangingPunct="1">
              <a:lnSpc>
                <a:spcPct val="80000"/>
              </a:lnSpc>
              <a:spcBef>
                <a:spcPts val="2113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Preparation: COACH field, 3 pos. connections. </a:t>
            </a:r>
          </a:p>
          <a:p>
            <a:pPr marL="609596" indent="-514350" eaLnBrk="1" fontAlgn="auto" hangingPunct="1">
              <a:lnSpc>
                <a:spcPct val="80000"/>
              </a:lnSpc>
              <a:spcBef>
                <a:spcPts val="2113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Identify goal and interfering “problem”.</a:t>
            </a:r>
          </a:p>
          <a:p>
            <a:pPr marL="609596" indent="-514350" eaLnBrk="1" fontAlgn="auto" hangingPunct="1">
              <a:lnSpc>
                <a:spcPct val="80000"/>
              </a:lnSpc>
              <a:spcBef>
                <a:spcPts val="2113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Locate somatic center and sponsor: </a:t>
            </a:r>
          </a:p>
          <a:p>
            <a:pPr marL="1009625" lvl="1" indent="-514350">
              <a:lnSpc>
                <a:spcPct val="80000"/>
              </a:lnSpc>
              <a:spcBef>
                <a:spcPts val="2113"/>
              </a:spcBef>
              <a:buClrTx/>
              <a:buFont typeface="+mj-lt"/>
              <a:buAutoNum type="alphaL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Relational resonance: Touch w/ mind/hand</a:t>
            </a:r>
          </a:p>
          <a:p>
            <a:pPr marL="1009625" lvl="1" indent="-514350">
              <a:lnSpc>
                <a:spcPct val="80000"/>
              </a:lnSpc>
              <a:spcBef>
                <a:spcPts val="2113"/>
              </a:spcBef>
              <a:buClrTx/>
              <a:buFont typeface="+mj-lt"/>
              <a:buAutoNum type="alphaL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Personal pronoun (</a:t>
            </a:r>
            <a:r>
              <a:rPr lang="ja-JP" altLang="en-US" sz="2600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“</a:t>
            </a:r>
            <a:r>
              <a:rPr lang="en-US" altLang="ja-JP" sz="2600" dirty="0">
                <a:solidFill>
                  <a:srgbClr val="000003"/>
                </a:solidFill>
                <a:latin typeface="Gill Sans MT" charset="0"/>
                <a:ea typeface="Arial Unicode MS" charset="0"/>
                <a:cs typeface="Arial Unicode MS" charset="0"/>
              </a:rPr>
              <a:t>he</a:t>
            </a:r>
            <a:r>
              <a:rPr lang="ja-JP" altLang="en-US" sz="2600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”</a:t>
            </a:r>
            <a:r>
              <a:rPr lang="en-US" altLang="ja-JP" sz="2600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 or </a:t>
            </a:r>
            <a:r>
              <a:rPr lang="ja-JP" altLang="en-US" sz="2600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“</a:t>
            </a:r>
            <a:r>
              <a:rPr lang="en-US" altLang="ja-JP" sz="2600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she</a:t>
            </a:r>
            <a:r>
              <a:rPr lang="ja-JP" altLang="en-US" sz="2600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”</a:t>
            </a:r>
            <a:r>
              <a:rPr lang="en-US" altLang="ja-JP" sz="2600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)</a:t>
            </a:r>
          </a:p>
          <a:p>
            <a:pPr marL="1009625" lvl="1" indent="-514350">
              <a:lnSpc>
                <a:spcPct val="80000"/>
              </a:lnSpc>
              <a:spcBef>
                <a:spcPts val="2113"/>
              </a:spcBef>
              <a:buClrTx/>
              <a:buFont typeface="+mj-lt"/>
              <a:buAutoNum type="alphaL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Related age (</a:t>
            </a:r>
            <a:r>
              <a:rPr lang="ja-JP" altLang="en-US" sz="2600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“</a:t>
            </a:r>
            <a:r>
              <a:rPr lang="en-US" altLang="ja-JP" sz="2600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Let a number come….</a:t>
            </a:r>
            <a:r>
              <a:rPr lang="ja-JP" altLang="en-US" sz="2600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”</a:t>
            </a:r>
            <a:r>
              <a:rPr lang="en-US" altLang="ja-JP" sz="2600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)</a:t>
            </a:r>
          </a:p>
          <a:p>
            <a:pPr marL="1009625" lvl="1" indent="-514350">
              <a:lnSpc>
                <a:spcPct val="80000"/>
              </a:lnSpc>
              <a:spcBef>
                <a:spcPts val="2113"/>
              </a:spcBef>
              <a:buClrTx/>
              <a:buFont typeface="+mj-lt"/>
              <a:buAutoNum type="alphaL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Four relational mantras (</a:t>
            </a:r>
            <a:r>
              <a:rPr lang="en-US" sz="2600" i="1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That</a:t>
            </a:r>
            <a:r>
              <a:rPr lang="ja-JP" altLang="en-US" sz="2600" i="1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’</a:t>
            </a:r>
            <a:r>
              <a:rPr lang="en-US" altLang="ja-JP" sz="2600" i="1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s interesting, I</a:t>
            </a:r>
            <a:r>
              <a:rPr lang="ja-JP" altLang="en-US" sz="2600" i="1" dirty="0">
                <a:solidFill>
                  <a:srgbClr val="000003"/>
                </a:solidFill>
                <a:latin typeface="Gill Sans MT" charset="0"/>
                <a:ea typeface="华文宋体" charset="0"/>
                <a:cs typeface="华文宋体" charset="0"/>
              </a:rPr>
              <a:t>’</a:t>
            </a:r>
            <a:r>
              <a:rPr lang="en-US" altLang="ja-JP" sz="2600" i="1" dirty="0">
                <a:solidFill>
                  <a:srgbClr val="000003"/>
                </a:solidFill>
                <a:latin typeface="Gill Sans MT" charset="0"/>
                <a:cs typeface="Arial Unicode MS" charset="0"/>
              </a:rPr>
              <a:t>m sure that makes sense, Something is healing, Welcome)</a:t>
            </a:r>
            <a:endParaRPr lang="en-US" sz="2600" dirty="0">
              <a:solidFill>
                <a:srgbClr val="000003"/>
              </a:solidFill>
              <a:latin typeface="Gill Sans MT" charset="0"/>
              <a:ea typeface="MS PGothic" charset="0"/>
            </a:endParaRPr>
          </a:p>
          <a:p>
            <a:pPr marL="609596" indent="-514350" eaLnBrk="1" fontAlgn="auto" hangingPunct="1">
              <a:lnSpc>
                <a:spcPct val="80000"/>
              </a:lnSpc>
              <a:spcBef>
                <a:spcPts val="2113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Move into generative trance, allow new meanings, connections, images, expressions  to develop</a:t>
            </a:r>
          </a:p>
          <a:p>
            <a:pPr marL="609596" indent="-514350" eaLnBrk="1" fontAlgn="auto" hangingPunct="1">
              <a:lnSpc>
                <a:spcPct val="80000"/>
              </a:lnSpc>
              <a:spcBef>
                <a:spcPts val="2113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defRPr/>
            </a:pPr>
            <a:r>
              <a:rPr lang="en-US" sz="2600" dirty="0">
                <a:solidFill>
                  <a:srgbClr val="000003"/>
                </a:solidFill>
                <a:latin typeface="Gill Sans MT" charset="0"/>
                <a:ea typeface="MS PGothic" charset="0"/>
              </a:rPr>
              <a:t>Future orient: See positive future, vows, gratitude.</a:t>
            </a:r>
          </a:p>
          <a:p>
            <a:pPr marL="598458" indent="-503212" eaLnBrk="1" fontAlgn="auto" hangingPunct="1">
              <a:spcBef>
                <a:spcPts val="2113"/>
              </a:spcBef>
              <a:spcAft>
                <a:spcPts val="0"/>
              </a:spcAft>
              <a:buSzPct val="100000"/>
              <a:buFont typeface="Wingdings" charset="0"/>
              <a:buAutoNum type="alphaLcPeriod"/>
              <a:defRPr/>
            </a:pPr>
            <a:endParaRPr lang="en-US" sz="2800" dirty="0">
              <a:solidFill>
                <a:srgbClr val="000003"/>
              </a:solidFill>
              <a:latin typeface="Gill Sans MT" charset="0"/>
              <a:ea typeface="MS PGothic" charset="0"/>
              <a:cs typeface="Arial Unicode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025" y="2230037"/>
            <a:ext cx="2378975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562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1339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General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537" y="1045977"/>
            <a:ext cx="7838151" cy="5202423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3600" dirty="0"/>
              <a:t>Experience is constructed via an interaction of cognitive and somatic intelligence (</a:t>
            </a:r>
            <a:r>
              <a:rPr lang="en-US" sz="3600" i="1" dirty="0" err="1"/>
              <a:t>mindbody</a:t>
            </a:r>
            <a:r>
              <a:rPr lang="en-US" sz="3600" i="1" dirty="0"/>
              <a:t> connection)</a:t>
            </a:r>
            <a:endParaRPr lang="en-US" sz="3600" dirty="0"/>
          </a:p>
          <a:p>
            <a:pPr>
              <a:buClrTx/>
              <a:buFont typeface="Arial"/>
              <a:buChar char="•"/>
            </a:pPr>
            <a:r>
              <a:rPr lang="en-US" sz="3600" dirty="0"/>
              <a:t>A negative relationship between them can create symptoms.</a:t>
            </a:r>
          </a:p>
          <a:p>
            <a:pPr>
              <a:buClrTx/>
              <a:buFont typeface="Arial"/>
              <a:buChar char="•"/>
            </a:pPr>
            <a:r>
              <a:rPr lang="en-US" sz="3600" dirty="0"/>
              <a:t>Shifting to a positive relationship can transform symptoms into resources.</a:t>
            </a:r>
          </a:p>
          <a:p>
            <a:pPr>
              <a:buClrTx/>
              <a:buFont typeface="Arial"/>
              <a:buChar char="•"/>
            </a:pPr>
            <a:r>
              <a:rPr lang="en-US" sz="3600" dirty="0"/>
              <a:t>Attuned nonverbal communication is the underlying base for this shift.</a:t>
            </a:r>
          </a:p>
        </p:txBody>
      </p:sp>
    </p:spTree>
    <p:extLst>
      <p:ext uri="{BB962C8B-B14F-4D97-AF65-F5344CB8AC3E}">
        <p14:creationId xmlns:p14="http://schemas.microsoft.com/office/powerpoint/2010/main" val="1253263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042988" y="1773238"/>
            <a:ext cx="7869237" cy="2376487"/>
          </a:xfrm>
        </p:spPr>
        <p:txBody>
          <a:bodyPr>
            <a:normAutofit fontScale="85000" lnSpcReduction="10000"/>
          </a:bodyPr>
          <a:lstStyle/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sz="37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Developing a Generative State</a:t>
            </a:r>
            <a:endParaRPr lang="en-US" sz="4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sz="4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Humanizing the negative experience</a:t>
            </a:r>
            <a:endParaRPr lang="en-US" sz="4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sz="4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Relational </a:t>
            </a:r>
            <a:r>
              <a:rPr lang="ja-JP" altLang="en-US" sz="4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4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mantras</a:t>
            </a:r>
            <a:r>
              <a:rPr lang="ja-JP" altLang="en-US" sz="4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4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sz="4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Weaving positive resources</a:t>
            </a:r>
            <a:endParaRPr lang="en-US" sz="4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33375"/>
            <a:ext cx="7396162" cy="1223963"/>
          </a:xfrm>
        </p:spPr>
        <p:txBody>
          <a:bodyPr/>
          <a:lstStyle/>
          <a:p>
            <a:pPr algn="ctr">
              <a:defRPr/>
            </a:pPr>
            <a:r>
              <a:rPr lang="en-US" sz="34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Four Skill Sets for</a:t>
            </a:r>
            <a:br>
              <a:rPr lang="en-US" sz="34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34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Transforming Negative Experiences</a:t>
            </a:r>
          </a:p>
        </p:txBody>
      </p:sp>
      <p:pic>
        <p:nvPicPr>
          <p:cNvPr id="983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76700"/>
            <a:ext cx="410527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6398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449197"/>
            <a:ext cx="7251700" cy="97584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2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Skill Set # 1:</a:t>
            </a:r>
            <a:br>
              <a:rPr lang="en-US" sz="42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sz="42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Developing a Generative State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2245356"/>
            <a:ext cx="4976919" cy="3386439"/>
          </a:xfrm>
        </p:spPr>
        <p:txBody>
          <a:bodyPr>
            <a:normAutofit/>
          </a:bodyPr>
          <a:lstStyle/>
          <a:p>
            <a:pPr marL="576263">
              <a:buClrTx/>
              <a:buSzPct val="99000"/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solidFill>
                  <a:srgbClr val="060404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Positive intention</a:t>
            </a:r>
            <a:endParaRPr lang="en-US" sz="36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Tx/>
              <a:buSzPct val="99000"/>
              <a:buFontTx/>
              <a:buAutoNum type="arabicPeriod"/>
            </a:pPr>
            <a:r>
              <a:rPr lang="en-US" sz="36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 Centering</a:t>
            </a:r>
            <a:endParaRPr lang="en-US" sz="36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Tx/>
              <a:buSzPct val="99000"/>
              <a:buFontTx/>
              <a:buAutoNum type="arabicPeriod"/>
            </a:pPr>
            <a:r>
              <a:rPr lang="en-US" sz="36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 Positive resources</a:t>
            </a:r>
            <a:endParaRPr lang="en-US" sz="36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Tx/>
              <a:buSzPct val="99000"/>
              <a:buFontTx/>
              <a:buAutoNum type="arabicPeriod"/>
            </a:pPr>
            <a:r>
              <a:rPr lang="en-US" sz="36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Limbic attunement</a:t>
            </a:r>
            <a:endParaRPr lang="en-US" sz="36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989138"/>
            <a:ext cx="3302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2503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1258888" y="623888"/>
            <a:ext cx="7180262" cy="1330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9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Skill Set # 2: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Humanizing an experience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4681537" cy="3816350"/>
          </a:xfrm>
        </p:spPr>
        <p:txBody>
          <a:bodyPr>
            <a:normAutofit/>
          </a:bodyPr>
          <a:lstStyle/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Give Somatic Place </a:t>
            </a:r>
            <a:endParaRPr lang="en-US" sz="3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3000" dirty="0" err="1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Limbically</a:t>
            </a:r>
            <a:r>
              <a:rPr 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attune and resonate</a:t>
            </a:r>
            <a:endParaRPr lang="en-US" sz="3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 Identity relevant age(s)</a:t>
            </a:r>
            <a:endParaRPr lang="en-US" sz="3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  <a:p>
            <a:pPr marL="576263">
              <a:buClr>
                <a:schemeClr val="accent5">
                  <a:lumMod val="50000"/>
                </a:schemeClr>
              </a:buClr>
              <a:buSzPct val="99000"/>
              <a:buFontTx/>
              <a:buAutoNum type="arabicPeriod"/>
              <a:defRPr/>
            </a:pPr>
            <a:r>
              <a:rPr 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Use personal pronouns (</a:t>
            </a:r>
            <a:r>
              <a:rPr lang="ja-JP" alt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he</a:t>
            </a:r>
            <a:r>
              <a:rPr lang="ja-JP" alt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or </a:t>
            </a:r>
            <a:r>
              <a:rPr lang="ja-JP" alt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she</a:t>
            </a:r>
            <a:r>
              <a:rPr lang="ja-JP" altLang="en-US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0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)</a:t>
            </a:r>
            <a:endParaRPr lang="en-US" sz="3000" dirty="0">
              <a:solidFill>
                <a:srgbClr val="060404"/>
              </a:solidFill>
              <a:latin typeface="Gill Sans MT" charset="0"/>
              <a:ea typeface="华文宋体" charset="0"/>
              <a:cs typeface="华文宋体" charset="0"/>
            </a:endParaRPr>
          </a:p>
        </p:txBody>
      </p:sp>
      <p:pic>
        <p:nvPicPr>
          <p:cNvPr id="1003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565400"/>
            <a:ext cx="372427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10333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1063625" y="182563"/>
            <a:ext cx="7396163" cy="13747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u="sng" dirty="0">
                <a:solidFill>
                  <a:srgbClr val="322190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Skill Set # 3:  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Relational 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mantras</a:t>
            </a:r>
            <a:r>
              <a:rPr lang="ja-JP" alt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”</a:t>
            </a:r>
            <a:br>
              <a:rPr lang="en-US" altLang="ja-JP" u="sng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5375660" cy="4718618"/>
          </a:xfrm>
        </p:spPr>
        <p:txBody>
          <a:bodyPr>
            <a:normAutofit/>
          </a:bodyPr>
          <a:lstStyle/>
          <a:p>
            <a:pPr marL="577850">
              <a:buClrTx/>
              <a:buSzPct val="99000"/>
              <a:buFontTx/>
              <a:buAutoNum type="arabicPeriod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That</a:t>
            </a:r>
            <a:r>
              <a:rPr lang="ja-JP" altLang="en-US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s interesting....</a:t>
            </a:r>
            <a:endParaRPr lang="en-US" altLang="ja-JP" i="1" dirty="0">
              <a:solidFill>
                <a:srgbClr val="060404"/>
              </a:solidFill>
              <a:latin typeface="Gill Sans MT" charset="0"/>
              <a:ea typeface="Heiti SC Medium" charset="0"/>
              <a:cs typeface="Heiti SC Medium" charset="0"/>
            </a:endParaRPr>
          </a:p>
          <a:p>
            <a:pPr marL="577850">
              <a:buClrTx/>
              <a:buSzPct val="99000"/>
              <a:buFontTx/>
              <a:buAutoNum type="arabicPeriod"/>
            </a:pPr>
            <a:r>
              <a:rPr lang="en-US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I</a:t>
            </a:r>
            <a:r>
              <a:rPr lang="ja-JP" altLang="en-US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m sure that makes sense....</a:t>
            </a:r>
            <a:endParaRPr lang="en-US" altLang="ja-JP" i="1" dirty="0">
              <a:solidFill>
                <a:srgbClr val="060404"/>
              </a:solidFill>
              <a:latin typeface="Gill Sans MT" charset="0"/>
              <a:ea typeface="Heiti SC Medium" charset="0"/>
              <a:cs typeface="Heiti SC Medium" charset="0"/>
            </a:endParaRPr>
          </a:p>
          <a:p>
            <a:pPr marL="577850">
              <a:buClrTx/>
              <a:buSzPct val="99000"/>
              <a:buFontTx/>
              <a:buAutoNum type="arabicPeriod"/>
            </a:pPr>
            <a:r>
              <a:rPr lang="en-US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Something is trying to wake up (or heal)</a:t>
            </a:r>
            <a:endParaRPr lang="en-US" i="1" dirty="0">
              <a:solidFill>
                <a:srgbClr val="060404"/>
              </a:solidFill>
              <a:latin typeface="Gill Sans MT" charset="0"/>
              <a:ea typeface="Heiti SC Medium" charset="0"/>
              <a:cs typeface="Heiti SC Medium" charset="0"/>
            </a:endParaRPr>
          </a:p>
          <a:p>
            <a:pPr marL="577850">
              <a:buClrTx/>
              <a:buSzPct val="99000"/>
              <a:buFontTx/>
              <a:buAutoNum type="arabicPeriod"/>
            </a:pPr>
            <a:r>
              <a:rPr lang="en-US" i="1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 Welcome!</a:t>
            </a:r>
            <a:endParaRPr lang="en-US" i="1" dirty="0">
              <a:solidFill>
                <a:srgbClr val="060404"/>
              </a:solidFill>
              <a:latin typeface="Gill Sans MT" charset="0"/>
              <a:ea typeface="Heiti SC Medium" charset="0"/>
              <a:cs typeface="Heiti SC Medium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60" y="1557338"/>
            <a:ext cx="2947988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29871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1042988" y="202451"/>
            <a:ext cx="7396162" cy="104906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Skill Set # 4: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 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Integrating Positive  Resources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251511"/>
            <a:ext cx="7921625" cy="6138302"/>
          </a:xfrm>
        </p:spPr>
        <p:txBody>
          <a:bodyPr/>
          <a:lstStyle/>
          <a:p>
            <a:pPr marL="576263">
              <a:lnSpc>
                <a:spcPct val="80000"/>
              </a:lnSpc>
              <a:buClr>
                <a:schemeClr val="tx1"/>
              </a:buClr>
              <a:buSzPct val="99000"/>
              <a:buFontTx/>
              <a:buAutoNum type="arabicPeriod"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060404"/>
                </a:solidFill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An experience becomes/remains </a:t>
            </a:r>
            <a:r>
              <a:rPr lang="ja-JP" alt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negative</a:t>
            </a:r>
            <a:r>
              <a:rPr lang="ja-JP" alt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 via isolation (functional dissociation) from larger human contexts.</a:t>
            </a:r>
            <a:endParaRPr lang="en-US" altLang="ja-JP" sz="2400" dirty="0">
              <a:solidFill>
                <a:srgbClr val="060404"/>
              </a:solidFill>
              <a:ea typeface="华文宋体" charset="0"/>
              <a:cs typeface="华文宋体" charset="0"/>
            </a:endParaRPr>
          </a:p>
          <a:p>
            <a:pPr marL="576263">
              <a:lnSpc>
                <a:spcPct val="80000"/>
              </a:lnSpc>
              <a:buClr>
                <a:schemeClr val="tx1"/>
              </a:buClr>
              <a:buSzPct val="99000"/>
              <a:buFontTx/>
              <a:buAutoNum type="arabicPeriod"/>
            </a:pPr>
            <a:r>
              <a:rPr 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 The simultaneous presence of positive resources can bring a negative experience back into creative flow, thereby allowing creative transformation. </a:t>
            </a:r>
            <a:endParaRPr lang="en-US" sz="2400" dirty="0">
              <a:solidFill>
                <a:srgbClr val="060404"/>
              </a:solidFill>
              <a:ea typeface="华文宋体" charset="0"/>
              <a:cs typeface="华文宋体" charset="0"/>
            </a:endParaRPr>
          </a:p>
          <a:p>
            <a:pPr marL="576263">
              <a:lnSpc>
                <a:spcPct val="80000"/>
              </a:lnSpc>
              <a:buClr>
                <a:schemeClr val="tx1"/>
              </a:buClr>
              <a:buSzPct val="99000"/>
              <a:buFontTx/>
              <a:buAutoNum type="arabicPeriod"/>
            </a:pPr>
            <a:r>
              <a:rPr 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 A resource is any experiential pattern that </a:t>
            </a:r>
            <a:r>
              <a:rPr lang="ja-JP" alt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sources</a:t>
            </a:r>
            <a:r>
              <a:rPr lang="ja-JP" alt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 a person</a:t>
            </a:r>
            <a:r>
              <a:rPr lang="ja-JP" alt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s creative consciousness.</a:t>
            </a:r>
            <a:endParaRPr lang="en-US" altLang="ja-JP" sz="2400" dirty="0">
              <a:solidFill>
                <a:srgbClr val="060404"/>
              </a:solidFill>
              <a:ea typeface="华文宋体" charset="0"/>
              <a:cs typeface="华文宋体" charset="0"/>
            </a:endParaRPr>
          </a:p>
          <a:p>
            <a:pPr marL="576263">
              <a:lnSpc>
                <a:spcPct val="80000"/>
              </a:lnSpc>
              <a:buClr>
                <a:schemeClr val="tx1"/>
              </a:buClr>
              <a:buSzPct val="99000"/>
              <a:buFontTx/>
              <a:buAutoNum type="arabicPeriod"/>
            </a:pPr>
            <a:r>
              <a:rPr lang="en-US" sz="2400" dirty="0">
                <a:solidFill>
                  <a:srgbClr val="060404"/>
                </a:solidFill>
                <a:ea typeface="ＭＳ Ｐゴシック" charset="0"/>
                <a:cs typeface="ＭＳ Ｐゴシック" charset="0"/>
              </a:rPr>
              <a:t> Thus, to transform negative experiences into positive resources, bring them into a generative field with multiple resources.</a:t>
            </a:r>
            <a:endParaRPr lang="en-US" altLang="ja-JP" sz="2400" dirty="0">
              <a:solidFill>
                <a:srgbClr val="060404"/>
              </a:solidFill>
              <a:ea typeface="华文宋体" charset="0"/>
              <a:cs typeface="华文宋体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72" y="4704666"/>
            <a:ext cx="3429187" cy="19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594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435100" y="274320"/>
            <a:ext cx="7499350" cy="1426846"/>
          </a:xfrm>
        </p:spPr>
        <p:txBody>
          <a:bodyPr/>
          <a:lstStyle/>
          <a:p>
            <a:pPr algn="ctr" eaLnBrk="1" hangingPunct="1"/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“Trance-forming” negative experiences through </a:t>
            </a:r>
            <a:r>
              <a:rPr lang="en-US" sz="3200" b="1" i="1" u="sng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somatic modeling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971550" y="1558291"/>
            <a:ext cx="7962900" cy="469011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i="1">
                <a:solidFill>
                  <a:srgbClr val="322190"/>
                </a:solidFill>
                <a:latin typeface="Gill Sans MT" charset="0"/>
                <a:ea typeface="MS PGothic" charset="0"/>
                <a:cs typeface="+mn-cs"/>
              </a:rPr>
              <a:t>Somatic model</a:t>
            </a:r>
            <a:r>
              <a:rPr lang="en-US">
                <a:latin typeface="Gill Sans MT" charset="0"/>
                <a:ea typeface="MS PGothic" charset="0"/>
                <a:cs typeface="+mn-cs"/>
              </a:rPr>
              <a:t>:  A posture and simple movement to represent a pattern (goal, resource, relationship exchange, problem)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i="1">
                <a:solidFill>
                  <a:srgbClr val="322190"/>
                </a:solidFill>
                <a:latin typeface="Gill Sans MT" charset="0"/>
                <a:ea typeface="MS PGothic" charset="0"/>
                <a:cs typeface="+mn-cs"/>
              </a:rPr>
              <a:t>Somatic models </a:t>
            </a:r>
            <a:r>
              <a:rPr lang="en-US">
                <a:latin typeface="Gill Sans MT" charset="0"/>
                <a:ea typeface="MS PGothic" charset="0"/>
                <a:cs typeface="+mn-cs"/>
              </a:rPr>
              <a:t>illuminate the deep structure pattern the creative unconscious is bringing into play.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>
                <a:latin typeface="Gill Sans MT" charset="0"/>
                <a:ea typeface="MS PGothic" charset="0"/>
                <a:cs typeface="+mn-cs"/>
              </a:rPr>
              <a:t>Via a “trance dance” in generative trance</a:t>
            </a:r>
            <a:r>
              <a:rPr lang="en-US" i="1">
                <a:latin typeface="Gill Sans MT" charset="0"/>
                <a:ea typeface="MS PGothic" charset="0"/>
                <a:cs typeface="+mn-cs"/>
              </a:rPr>
              <a:t>,</a:t>
            </a:r>
            <a:r>
              <a:rPr lang="en-US">
                <a:latin typeface="Gill Sans MT" charset="0"/>
                <a:ea typeface="MS PGothic" charset="0"/>
                <a:cs typeface="+mn-cs"/>
              </a:rPr>
              <a:t> the positive value and intention can be realized and expressed. </a:t>
            </a:r>
          </a:p>
        </p:txBody>
      </p:sp>
    </p:spTree>
    <p:extLst>
      <p:ext uri="{BB962C8B-B14F-4D97-AF65-F5344CB8AC3E}">
        <p14:creationId xmlns:p14="http://schemas.microsoft.com/office/powerpoint/2010/main" val="2337694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971551" y="253366"/>
            <a:ext cx="7280274" cy="1085850"/>
          </a:xfrm>
        </p:spPr>
        <p:txBody>
          <a:bodyPr rtlCol="0">
            <a:normAutofit fontScale="90000"/>
          </a:bodyPr>
          <a:lstStyle/>
          <a:p>
            <a:pPr marL="22215" algn="ctr" eaLnBrk="1" fontAlgn="auto" hangingPunct="1">
              <a:spcBef>
                <a:spcPts val="2325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chemeClr val="accent6">
                    <a:lumMod val="75000"/>
                  </a:schemeClr>
                </a:solidFill>
                <a:ea typeface="+mj-ea"/>
                <a:cs typeface="Arial Unicode MS" charset="0"/>
              </a:rPr>
              <a:t>Generative Trance-Formation via Somatic Modeling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971551" y="1394460"/>
            <a:ext cx="5420103" cy="5218488"/>
          </a:xfrm>
        </p:spPr>
        <p:txBody>
          <a:bodyPr rtlCol="0">
            <a:normAutofit fontScale="92500" lnSpcReduction="20000"/>
          </a:bodyPr>
          <a:lstStyle/>
          <a:p>
            <a:pPr marL="561975" indent="-503238" eaLnBrk="1" fontAlgn="auto" hangingPunct="1">
              <a:spcAft>
                <a:spcPts val="0"/>
              </a:spcAft>
              <a:buClrTx/>
              <a:buSzPct val="100000"/>
              <a:buFontTx/>
              <a:buAutoNum type="arabicPeriod"/>
              <a:defRPr/>
            </a:pPr>
            <a:r>
              <a:rPr lang="en-US" sz="24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Open COACH field, develop generative state.</a:t>
            </a:r>
          </a:p>
          <a:p>
            <a:pPr marL="561975" indent="-503238" eaLnBrk="1" fontAlgn="auto" hangingPunct="1">
              <a:spcAft>
                <a:spcPts val="0"/>
              </a:spcAft>
              <a:buClrTx/>
              <a:buSzPct val="100000"/>
              <a:buFontTx/>
              <a:buAutoNum type="arabicPeriod"/>
              <a:defRPr/>
            </a:pPr>
            <a:r>
              <a:rPr lang="en-US" sz="24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ID goal: </a:t>
            </a:r>
            <a:r>
              <a:rPr lang="en-US" sz="2400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I want to transform X (or achieve Y)</a:t>
            </a:r>
          </a:p>
          <a:p>
            <a:pPr marL="561975" indent="-503238" eaLnBrk="1" fontAlgn="auto" hangingPunct="1">
              <a:spcAft>
                <a:spcPts val="0"/>
              </a:spcAft>
              <a:buClrTx/>
              <a:buSzPct val="100000"/>
              <a:buFontTx/>
              <a:buAutoNum type="arabicPeriod"/>
              <a:defRPr/>
            </a:pPr>
            <a:r>
              <a:rPr lang="en-US" sz="24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Develop somatic model</a:t>
            </a:r>
          </a:p>
          <a:p>
            <a:pPr marL="561975" indent="-503238" eaLnBrk="1" fontAlgn="auto" hangingPunct="1">
              <a:spcAft>
                <a:spcPts val="0"/>
              </a:spcAft>
              <a:buClrTx/>
              <a:buSzPct val="100000"/>
              <a:buFontTx/>
              <a:buAutoNum type="arabicPeriod"/>
              <a:defRPr/>
            </a:pPr>
            <a:r>
              <a:rPr lang="en-US" sz="24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Develop generative trance by repetitively moving through somatic model with generative resources: </a:t>
            </a:r>
            <a:r>
              <a:rPr lang="en-US" sz="2400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positive intention (</a:t>
            </a:r>
            <a:r>
              <a:rPr lang="en-US" sz="2400" b="1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What is my unconscious trying to create?)</a:t>
            </a:r>
            <a:r>
              <a:rPr lang="en-US" sz="2400" i="1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, limbic  resonance, slow repetition, curiosity, relational mantras, etc.</a:t>
            </a:r>
          </a:p>
          <a:p>
            <a:pPr marL="561975" indent="-503238" eaLnBrk="1" fontAlgn="auto" hangingPunct="1">
              <a:spcAft>
                <a:spcPts val="0"/>
              </a:spcAft>
              <a:buClrTx/>
              <a:buSzPct val="100000"/>
              <a:buFontTx/>
              <a:buAutoNum type="arabicPeriod"/>
              <a:defRPr/>
            </a:pPr>
            <a:r>
              <a:rPr lang="en-US" sz="24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As positive intention is sensed, ask creative unconscious to unfold new (more ecological) ways to honor it.</a:t>
            </a:r>
          </a:p>
          <a:p>
            <a:pPr marL="561975" indent="-503238" eaLnBrk="1" fontAlgn="auto" hangingPunct="1">
              <a:spcAft>
                <a:spcPts val="0"/>
              </a:spcAft>
              <a:buClrTx/>
              <a:buSzPct val="100000"/>
              <a:buFontTx/>
              <a:buAutoNum type="arabicPeriod"/>
              <a:defRPr/>
            </a:pPr>
            <a:r>
              <a:rPr lang="en-US" sz="24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Future orient: See positive future, note </a:t>
            </a:r>
            <a:r>
              <a:rPr lang="en-US" sz="2400" dirty="0" err="1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learnings</a:t>
            </a:r>
            <a:r>
              <a:rPr lang="en-US" sz="2400" dirty="0">
                <a:solidFill>
                  <a:srgbClr val="000003"/>
                </a:solidFill>
                <a:latin typeface="Gill Sans MT" charset="0"/>
                <a:ea typeface="MS PGothic" charset="0"/>
                <a:cs typeface="Arial Unicode MS" charset="0"/>
              </a:rPr>
              <a:t>, vows/commitments, gratitude. </a:t>
            </a:r>
          </a:p>
        </p:txBody>
      </p:sp>
      <p:pic>
        <p:nvPicPr>
          <p:cNvPr id="4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41" y="2526450"/>
            <a:ext cx="2295525" cy="3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98916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882972" y="188640"/>
            <a:ext cx="7937500" cy="1800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Thank You.....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And May the Force be with you!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8488" y="1844675"/>
            <a:ext cx="7937500" cy="4679950"/>
          </a:xfrm>
        </p:spPr>
        <p:txBody>
          <a:bodyPr/>
          <a:lstStyle/>
          <a:p>
            <a:pPr marL="0" indent="0" algn="ctr" eaLnBrk="1" hangingPunct="1">
              <a:buFont typeface="Wingdings 2" charset="0"/>
              <a:buNone/>
            </a:pPr>
            <a:endParaRPr lang="en-US" sz="3600" b="1">
              <a:solidFill>
                <a:srgbClr val="322190"/>
              </a:solidFill>
              <a:latin typeface="Gill Sans MT" charset="0"/>
              <a:ea typeface="Heiti SC Medium" charset="0"/>
              <a:cs typeface="Heiti SC Medium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en-US" sz="3600" b="1">
              <a:solidFill>
                <a:srgbClr val="322190"/>
              </a:solidFill>
              <a:latin typeface="Gill Sans MT" charset="0"/>
              <a:ea typeface="MS PGothic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en-US" sz="3600" b="1">
              <a:solidFill>
                <a:srgbClr val="322190"/>
              </a:solidFill>
              <a:latin typeface="Gill Sans MT" charset="0"/>
              <a:ea typeface="MS PGothic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en-US" sz="3600" b="1">
              <a:solidFill>
                <a:srgbClr val="322190"/>
              </a:solidFill>
              <a:latin typeface="Gill Sans MT" charset="0"/>
              <a:ea typeface="MS PGothic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endParaRPr lang="en-US" sz="3600" b="1">
              <a:solidFill>
                <a:srgbClr val="322190"/>
              </a:solidFill>
              <a:latin typeface="Gill Sans MT" charset="0"/>
              <a:ea typeface="MS PGothic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3600" b="1">
                <a:solidFill>
                  <a:srgbClr val="322190"/>
                </a:solidFill>
                <a:latin typeface="Gill Sans MT" charset="0"/>
                <a:ea typeface="MS PGothic" charset="0"/>
              </a:rPr>
              <a:t>Stephen Gilligan, Ph.D.</a:t>
            </a:r>
            <a:endParaRPr lang="en-US" sz="3600" b="1">
              <a:solidFill>
                <a:srgbClr val="322190"/>
              </a:solidFill>
              <a:latin typeface="Gill Sans MT" charset="0"/>
              <a:ea typeface="Heiti SC Medium" charset="0"/>
              <a:cs typeface="Heiti SC Medium" charset="0"/>
            </a:endParaRPr>
          </a:p>
          <a:p>
            <a:pPr marL="0" indent="0" algn="ctr" eaLnBrk="1" hangingPunct="1">
              <a:buFont typeface="Wingdings 2" charset="0"/>
              <a:buNone/>
            </a:pPr>
            <a:r>
              <a:rPr lang="en-US" sz="3600" b="1" u="sng">
                <a:solidFill>
                  <a:srgbClr val="322190"/>
                </a:solidFill>
                <a:latin typeface="Gill Sans MT" charset="0"/>
                <a:ea typeface="MS PGothic" charset="0"/>
                <a:hlinkClick r:id="rId2"/>
              </a:rPr>
              <a:t>www.StephenGilligan.com</a:t>
            </a:r>
            <a:endParaRPr lang="en-US" sz="3600" b="1">
              <a:solidFill>
                <a:srgbClr val="322190"/>
              </a:solidFill>
              <a:latin typeface="Gill Sans MT" charset="0"/>
              <a:ea typeface="Heiti SC Medium" charset="0"/>
              <a:cs typeface="Heiti SC Medium" charset="0"/>
            </a:endParaRPr>
          </a:p>
          <a:p>
            <a:pPr marL="0" indent="0" algn="ctr" eaLnBrk="1" hangingPunct="1"/>
            <a:endParaRPr lang="en-US" sz="3600" b="1">
              <a:latin typeface="Gill Sans MT" charset="0"/>
              <a:ea typeface="Heiti SC Medium" charset="0"/>
              <a:cs typeface="Heiti SC Medium" charset="0"/>
            </a:endParaRPr>
          </a:p>
        </p:txBody>
      </p:sp>
      <p:pic>
        <p:nvPicPr>
          <p:cNvPr id="96259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36369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587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The dual mind hypothesis:</a:t>
            </a:r>
            <a:b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Early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194" y="1601466"/>
            <a:ext cx="7815494" cy="3354794"/>
          </a:xfrm>
        </p:spPr>
        <p:txBody>
          <a:bodyPr>
            <a:normAutofit/>
          </a:bodyPr>
          <a:lstStyle/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Freud: Primary/secondary process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Hobbs: Unordered/ directed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Head: Nonverbal/ symbolic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Bateson, </a:t>
            </a:r>
            <a:r>
              <a:rPr lang="en-US" dirty="0" err="1"/>
              <a:t>Pribram</a:t>
            </a:r>
            <a:r>
              <a:rPr lang="en-US" dirty="0"/>
              <a:t>:  Analogical/digital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 err="1"/>
              <a:t>McGilchrist</a:t>
            </a:r>
            <a:r>
              <a:rPr lang="en-US" dirty="0"/>
              <a:t>: Holistic/ analytical (whole/parts)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994" y="4956259"/>
            <a:ext cx="4211807" cy="16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4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247" y="274638"/>
            <a:ext cx="8012441" cy="114300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Recent models in cognitive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609" y="1877579"/>
            <a:ext cx="4817899" cy="4404029"/>
          </a:xfrm>
        </p:spPr>
        <p:txBody>
          <a:bodyPr>
            <a:normAutofit/>
          </a:bodyPr>
          <a:lstStyle/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 Hot/cool thinking (Abelson, </a:t>
            </a:r>
            <a:r>
              <a:rPr lang="en-US" dirty="0" err="1"/>
              <a:t>Mischel</a:t>
            </a:r>
            <a:r>
              <a:rPr lang="en-US" dirty="0"/>
              <a:t>)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Fast/slow thinking (</a:t>
            </a:r>
            <a:r>
              <a:rPr lang="en-US" dirty="0" err="1"/>
              <a:t>Kahneman</a:t>
            </a:r>
            <a:r>
              <a:rPr lang="en-US" dirty="0"/>
              <a:t>)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“Low road/ High road”  (</a:t>
            </a:r>
            <a:r>
              <a:rPr lang="en-US" dirty="0" err="1"/>
              <a:t>LeDoux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875" y="1417638"/>
            <a:ext cx="3618813" cy="41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3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90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A good working metaphor for trance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46" y="1447800"/>
            <a:ext cx="7620323" cy="312161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/>
              <a:t>William James (and later Paul MacLean):</a:t>
            </a:r>
          </a:p>
          <a:p>
            <a:pPr marL="82296" indent="0" algn="ctr">
              <a:buNone/>
            </a:pPr>
            <a:r>
              <a:rPr lang="en-US" i="1" dirty="0"/>
              <a:t>The unconscious is a horse</a:t>
            </a:r>
          </a:p>
          <a:p>
            <a:pPr marL="82296" indent="0" algn="ctr">
              <a:buNone/>
            </a:pPr>
            <a:r>
              <a:rPr lang="en-US" i="1" dirty="0"/>
              <a:t> (</a:t>
            </a:r>
            <a:r>
              <a:rPr lang="en-US" b="1" i="1" dirty="0">
                <a:solidFill>
                  <a:srgbClr val="3B1CA4"/>
                </a:solidFill>
              </a:rPr>
              <a:t>mammal mind</a:t>
            </a:r>
            <a:r>
              <a:rPr lang="en-US" i="1" dirty="0">
                <a:solidFill>
                  <a:srgbClr val="3B1CA4"/>
                </a:solidFill>
              </a:rPr>
              <a:t>), </a:t>
            </a:r>
            <a:endParaRPr lang="en-US" i="1" dirty="0">
              <a:solidFill>
                <a:srgbClr val="000000"/>
              </a:solidFill>
            </a:endParaRPr>
          </a:p>
          <a:p>
            <a:pPr marL="82296" indent="0" algn="ctr">
              <a:buNone/>
            </a:pPr>
            <a:r>
              <a:rPr lang="en-US" i="1" dirty="0">
                <a:solidFill>
                  <a:srgbClr val="000000"/>
                </a:solidFill>
              </a:rPr>
              <a:t>The conscious mind is the rider</a:t>
            </a:r>
          </a:p>
          <a:p>
            <a:pPr marL="82296" indent="0" algn="ctr">
              <a:buNone/>
            </a:pPr>
            <a:r>
              <a:rPr lang="en-US" i="1" dirty="0">
                <a:solidFill>
                  <a:srgbClr val="3B1CA4"/>
                </a:solidFill>
              </a:rPr>
              <a:t> (</a:t>
            </a:r>
            <a:r>
              <a:rPr lang="en-US" b="1" i="1" dirty="0">
                <a:solidFill>
                  <a:srgbClr val="3B1CA4"/>
                </a:solidFill>
              </a:rPr>
              <a:t>human presence</a:t>
            </a:r>
            <a:r>
              <a:rPr lang="en-US" i="1" dirty="0">
                <a:solidFill>
                  <a:srgbClr val="3B1CA4"/>
                </a:solidFill>
              </a:rPr>
              <a:t>) 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476" y="4290606"/>
            <a:ext cx="3823185" cy="25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4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123" y="274638"/>
            <a:ext cx="7756565" cy="82512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The values of the mammal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123" y="1099759"/>
            <a:ext cx="7756565" cy="3128890"/>
          </a:xfrm>
        </p:spPr>
        <p:txBody>
          <a:bodyPr>
            <a:normAutofit fontScale="85000" lnSpcReduction="20000"/>
          </a:bodyPr>
          <a:lstStyle/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Embodied presence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Emotional intelligence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Fast, unconscious assessment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Instinctual, archetypal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Vast storehouse of resources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Subtle differentiation</a:t>
            </a:r>
          </a:p>
          <a:p>
            <a:pPr marL="596646" indent="-514350">
              <a:buClrTx/>
              <a:buFont typeface="+mj-lt"/>
              <a:buAutoNum type="arabicPeriod"/>
            </a:pPr>
            <a:r>
              <a:rPr lang="en-US" dirty="0"/>
              <a:t>Relational </a:t>
            </a:r>
            <a:r>
              <a:rPr lang="en-US" dirty="0" err="1"/>
              <a:t>interbeing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46" y="4212898"/>
            <a:ext cx="4088953" cy="25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154896"/>
            <a:ext cx="7900755" cy="10473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solidFill>
                  <a:schemeClr val="accent6">
                    <a:lumMod val="75000"/>
                  </a:schemeClr>
                </a:solidFill>
              </a:rPr>
              <a:t>Humanizing the mammal (unconscious)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19" y="1202267"/>
            <a:ext cx="8019870" cy="3382641"/>
          </a:xfrm>
        </p:spPr>
        <p:txBody>
          <a:bodyPr>
            <a:noAutofit/>
          </a:bodyPr>
          <a:lstStyle/>
          <a:p>
            <a:pPr marL="596646" indent="-514350">
              <a:lnSpc>
                <a:spcPct val="80000"/>
              </a:lnSpc>
              <a:buClrTx/>
              <a:buFont typeface="+mj-lt"/>
              <a:buAutoNum type="arabicPeriod"/>
            </a:pPr>
            <a:r>
              <a:rPr lang="en-US" sz="2400" dirty="0"/>
              <a:t>What comes) out of the unconscious is not fully human; its value and human form comes from human presence (conscious mind)</a:t>
            </a:r>
          </a:p>
          <a:p>
            <a:pPr marL="596646" indent="-514350">
              <a:lnSpc>
                <a:spcPct val="80000"/>
              </a:lnSpc>
              <a:buClrTx/>
              <a:buFont typeface="+mj-lt"/>
              <a:buAutoNum type="arabicPeriod"/>
            </a:pPr>
            <a:r>
              <a:rPr lang="en-US" sz="2400" dirty="0"/>
              <a:t>When the conscious mind ignores or negatively treats the unconscious (CRASH), problems and symptoms develop</a:t>
            </a:r>
          </a:p>
          <a:p>
            <a:pPr marL="596646" indent="-514350">
              <a:lnSpc>
                <a:spcPct val="80000"/>
              </a:lnSpc>
              <a:buClrTx/>
              <a:buFont typeface="+mj-lt"/>
              <a:buAutoNum type="arabicPeriod"/>
            </a:pPr>
            <a:r>
              <a:rPr lang="en-US" sz="2400" dirty="0"/>
              <a:t>When these problems and symptoms are brought into positive human presence (COACH), transformation can occur</a:t>
            </a:r>
          </a:p>
          <a:p>
            <a:pPr marL="596646" indent="-514350">
              <a:lnSpc>
                <a:spcPct val="80000"/>
              </a:lnSpc>
              <a:buClrTx/>
              <a:buFont typeface="+mj-lt"/>
              <a:buAutoNum type="arabicPeriod"/>
            </a:pPr>
            <a:r>
              <a:rPr lang="en-US" sz="2400" dirty="0"/>
              <a:t>The positive human presence requires embodied and subtle awareness (</a:t>
            </a:r>
            <a:r>
              <a:rPr lang="en-US" sz="2400" i="1" dirty="0"/>
              <a:t>relational mindfulness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20" y="4584908"/>
            <a:ext cx="391858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457200" y="457200"/>
            <a:ext cx="85074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/>
          <a:lstStyle/>
          <a:p>
            <a:pPr algn="ctr">
              <a:defRPr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Unicode MS" charset="0"/>
              </a:rPr>
              <a:t>The </a:t>
            </a:r>
            <a:r>
              <a:rPr lang="en-US" sz="48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Unicode MS" charset="0"/>
              </a:rPr>
              <a:t>CRASH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Unicode MS" charset="0"/>
              </a:rPr>
              <a:t> State</a:t>
            </a:r>
          </a:p>
          <a:p>
            <a:pPr algn="ctr">
              <a:defRPr/>
            </a:pP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 Unicode MS" charset="0"/>
              </a:rPr>
              <a:t>The Underlying Context of Symptoms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+mj-lt"/>
              <a:cs typeface="Arial Unicode MS" charset="0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900113" y="2565400"/>
            <a:ext cx="68707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/>
          <a:lstStyle/>
          <a:p>
            <a:pPr marL="608013" indent="-608013">
              <a:spcBef>
                <a:spcPct val="20000"/>
              </a:spcBef>
              <a:buSzPct val="100000"/>
              <a:buFont typeface="Wingdings" charset="0"/>
              <a:buChar char="u"/>
              <a:defRPr/>
            </a:pPr>
            <a:r>
              <a:rPr lang="en-US" sz="3600" b="1" u="sng" dirty="0">
                <a:solidFill>
                  <a:srgbClr val="0D0D0D"/>
                </a:solidFill>
                <a:latin typeface="+mn-lt"/>
                <a:cs typeface="Arial Unicode MS" charset="0"/>
              </a:rPr>
              <a:t>C</a:t>
            </a:r>
            <a:r>
              <a:rPr lang="en-US" sz="3600" dirty="0">
                <a:solidFill>
                  <a:srgbClr val="0D0D0D"/>
                </a:solidFill>
                <a:latin typeface="+mn-lt"/>
                <a:cs typeface="Arial Unicode MS" charset="0"/>
              </a:rPr>
              <a:t>ontracted</a:t>
            </a:r>
          </a:p>
          <a:p>
            <a:pPr marL="608013" indent="-608013">
              <a:spcBef>
                <a:spcPct val="20000"/>
              </a:spcBef>
              <a:buSzPct val="100000"/>
              <a:buFont typeface="Wingdings" charset="0"/>
              <a:buChar char="u"/>
              <a:defRPr/>
            </a:pPr>
            <a:r>
              <a:rPr lang="en-US" sz="3600" b="1" u="sng" dirty="0">
                <a:solidFill>
                  <a:srgbClr val="0D0D0D"/>
                </a:solidFill>
                <a:latin typeface="+mn-lt"/>
                <a:cs typeface="Arial Unicode MS" charset="0"/>
              </a:rPr>
              <a:t>R</a:t>
            </a:r>
            <a:r>
              <a:rPr lang="en-US" sz="3600" dirty="0">
                <a:solidFill>
                  <a:srgbClr val="0D0D0D"/>
                </a:solidFill>
                <a:latin typeface="+mn-lt"/>
                <a:cs typeface="Arial Unicode MS" charset="0"/>
              </a:rPr>
              <a:t>eactive</a:t>
            </a:r>
          </a:p>
          <a:p>
            <a:pPr marL="608013" indent="-608013">
              <a:spcBef>
                <a:spcPct val="20000"/>
              </a:spcBef>
              <a:buSzPct val="100000"/>
              <a:buFont typeface="Wingdings" charset="0"/>
              <a:buChar char="u"/>
              <a:defRPr/>
            </a:pPr>
            <a:r>
              <a:rPr lang="en-US" sz="3600" b="1" u="sng" dirty="0">
                <a:solidFill>
                  <a:srgbClr val="0D0D0D"/>
                </a:solidFill>
                <a:latin typeface="+mn-lt"/>
                <a:cs typeface="Arial Unicode MS" charset="0"/>
              </a:rPr>
              <a:t>A</a:t>
            </a:r>
            <a:r>
              <a:rPr lang="en-US" sz="3600" dirty="0">
                <a:solidFill>
                  <a:srgbClr val="0D0D0D"/>
                </a:solidFill>
                <a:latin typeface="+mn-lt"/>
                <a:cs typeface="Arial Unicode MS" charset="0"/>
              </a:rPr>
              <a:t>nalysis Paralysis</a:t>
            </a:r>
          </a:p>
          <a:p>
            <a:pPr marL="608013" indent="-608013">
              <a:spcBef>
                <a:spcPct val="20000"/>
              </a:spcBef>
              <a:buSzPct val="100000"/>
              <a:buFont typeface="Wingdings" charset="0"/>
              <a:buChar char="u"/>
              <a:defRPr/>
            </a:pPr>
            <a:r>
              <a:rPr lang="en-US" sz="3600" b="1" u="sng" dirty="0">
                <a:solidFill>
                  <a:srgbClr val="0D0D0D"/>
                </a:solidFill>
                <a:latin typeface="+mn-lt"/>
                <a:cs typeface="Arial Unicode MS" charset="0"/>
              </a:rPr>
              <a:t>S</a:t>
            </a:r>
            <a:r>
              <a:rPr lang="en-US" sz="3600" dirty="0">
                <a:solidFill>
                  <a:srgbClr val="0D0D0D"/>
                </a:solidFill>
                <a:latin typeface="+mn-lt"/>
                <a:cs typeface="Arial Unicode MS" charset="0"/>
              </a:rPr>
              <a:t>eparated</a:t>
            </a:r>
          </a:p>
          <a:p>
            <a:pPr marL="608013" indent="-608013">
              <a:spcBef>
                <a:spcPct val="20000"/>
              </a:spcBef>
              <a:buSzPct val="100000"/>
              <a:buFont typeface="Wingdings" charset="0"/>
              <a:buChar char="u"/>
              <a:defRPr/>
            </a:pPr>
            <a:r>
              <a:rPr lang="en-US" sz="3600" b="1" u="sng" dirty="0">
                <a:solidFill>
                  <a:srgbClr val="0D0D0D"/>
                </a:solidFill>
                <a:latin typeface="+mn-lt"/>
                <a:cs typeface="Arial Unicode MS" charset="0"/>
              </a:rPr>
              <a:t>H</a:t>
            </a:r>
            <a:r>
              <a:rPr lang="en-US" sz="3600" dirty="0">
                <a:solidFill>
                  <a:srgbClr val="0D0D0D"/>
                </a:solidFill>
                <a:latin typeface="+mn-lt"/>
                <a:cs typeface="Arial Unicode MS" charset="0"/>
              </a:rPr>
              <a:t>urting/Hating/Hitting</a:t>
            </a:r>
          </a:p>
        </p:txBody>
      </p:sp>
      <p:pic>
        <p:nvPicPr>
          <p:cNvPr id="5" name="Picture 4" descr="235px-Vincent_Willem_van_Gogh_002.jpg"/>
          <p:cNvPicPr>
            <a:picLocks noChangeAspect="1"/>
          </p:cNvPicPr>
          <p:nvPr/>
        </p:nvPicPr>
        <p:blipFill>
          <a:blip r:embed="rId2">
            <a:alphaModFix amt="73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8880"/>
            <a:ext cx="2304256" cy="29514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9841424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57213" y="1557338"/>
            <a:ext cx="8407400" cy="5238750"/>
          </a:xfrm>
        </p:spPr>
        <p:txBody>
          <a:bodyPr/>
          <a:lstStyle/>
          <a:p>
            <a:pPr marL="4572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u="sng" dirty="0">
                <a:latin typeface="Gill Sans MT" charset="0"/>
                <a:ea typeface="+mn-ea"/>
                <a:cs typeface="+mn-cs"/>
              </a:rPr>
              <a:t>The Four F’s of Neuromuscular Lock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>
                <a:latin typeface="Gill Sans MT" charset="0"/>
                <a:ea typeface="+mn-ea"/>
              </a:rPr>
              <a:t>   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b="1" dirty="0">
                <a:latin typeface="Gill Sans MT" charset="0"/>
                <a:ea typeface="+mn-ea"/>
              </a:rPr>
              <a:t>   </a:t>
            </a:r>
            <a:r>
              <a:rPr lang="en-US" sz="4400" b="1" dirty="0">
                <a:latin typeface="Gill Sans MT" charset="0"/>
                <a:ea typeface="+mn-ea"/>
              </a:rPr>
              <a:t> Fight				  Freeze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4400" b="1" dirty="0">
              <a:latin typeface="Gill Sans MT" charset="0"/>
              <a:ea typeface="+mn-ea"/>
            </a:endParaRP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4400" b="1" dirty="0">
              <a:latin typeface="Gill Sans MT" charset="0"/>
              <a:ea typeface="+mn-ea"/>
            </a:endParaRPr>
          </a:p>
          <a:p>
            <a:pPr marL="36576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dirty="0">
                <a:latin typeface="Gill Sans MT" charset="0"/>
                <a:ea typeface="+mn-ea"/>
              </a:rPr>
              <a:t>    Flight			          Fold</a:t>
            </a: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4400" b="1" dirty="0">
              <a:latin typeface="Gill Sans MT" charset="0"/>
              <a:ea typeface="+mn-ea"/>
            </a:endParaRP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b="1" dirty="0">
              <a:latin typeface="Gill Sans MT" charset="0"/>
              <a:ea typeface="+mn-ea"/>
            </a:endParaRPr>
          </a:p>
          <a:p>
            <a:pPr marL="548640" lvl="1" indent="-18288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600" b="1" dirty="0">
              <a:latin typeface="Gill Sans MT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60350"/>
            <a:ext cx="792003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CRASH as “neuromuscular lock”</a:t>
            </a:r>
          </a:p>
        </p:txBody>
      </p:sp>
      <p:pic>
        <p:nvPicPr>
          <p:cNvPr id="5" name="Picture 4" descr="3bf6275b11c5201062ed29cebe5e5c32-d4c1czo.jpg"/>
          <p:cNvPicPr>
            <a:picLocks noChangeAspect="1"/>
          </p:cNvPicPr>
          <p:nvPr/>
        </p:nvPicPr>
        <p:blipFill rotWithShape="1"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17333"/>
          <a:stretch/>
        </p:blipFill>
        <p:spPr>
          <a:xfrm>
            <a:off x="4716463" y="2349500"/>
            <a:ext cx="1511300" cy="222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depression.jpg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6" t="22160" r="6261"/>
          <a:stretch/>
        </p:blipFill>
        <p:spPr>
          <a:xfrm>
            <a:off x="5076825" y="4508500"/>
            <a:ext cx="1511300" cy="162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75" y="3141663"/>
            <a:ext cx="1839913" cy="1265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03575" y="4581525"/>
            <a:ext cx="1728788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25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13133</TotalTime>
  <Words>1475</Words>
  <Application>Microsoft Macintosh PowerPoint</Application>
  <PresentationFormat>On-screen Show (4:3)</PresentationFormat>
  <Paragraphs>160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 Unicode MS</vt:lpstr>
      <vt:lpstr>Arial</vt:lpstr>
      <vt:lpstr>Calibri</vt:lpstr>
      <vt:lpstr>Gill Sans MT</vt:lpstr>
      <vt:lpstr>Hoefler Text</vt:lpstr>
      <vt:lpstr>Times New Roman</vt:lpstr>
      <vt:lpstr>Verdana</vt:lpstr>
      <vt:lpstr>Wingdings</vt:lpstr>
      <vt:lpstr>Wingdings 2</vt:lpstr>
      <vt:lpstr>Solstice</vt:lpstr>
      <vt:lpstr>The Primacy of Nonverbal Communication in Creative Trance Work</vt:lpstr>
      <vt:lpstr>General overview</vt:lpstr>
      <vt:lpstr>The dual mind hypothesis: Early versions</vt:lpstr>
      <vt:lpstr>Recent models in cognitive science</vt:lpstr>
      <vt:lpstr>A good working metaphor for trance work</vt:lpstr>
      <vt:lpstr>The values of the mammal mind</vt:lpstr>
      <vt:lpstr>Humanizing the mammal (unconscious) mind</vt:lpstr>
      <vt:lpstr>PowerPoint Presentation</vt:lpstr>
      <vt:lpstr>CRASH as “neuromuscular lock”</vt:lpstr>
      <vt:lpstr>PowerPoint Presentation</vt:lpstr>
      <vt:lpstr>The difference that makes a difference: A system can be in neuromuscular lock or creative flow</vt:lpstr>
      <vt:lpstr>When nonverbal intelligence is disconnected</vt:lpstr>
      <vt:lpstr>When nonverbal intelligence is active and integrated</vt:lpstr>
      <vt:lpstr>Core experiences as problems or solutions: Two level theory of reality construction</vt:lpstr>
      <vt:lpstr>Problem or Resource:  Depends on Human Connection/Context</vt:lpstr>
      <vt:lpstr>Nonverbal methods for Generative Trance Work</vt:lpstr>
      <vt:lpstr>Limbic attunement and resonance:  The underlying base for Generative Trance</vt:lpstr>
      <vt:lpstr> Relational focusing</vt:lpstr>
      <vt:lpstr>“Trance-formation” of negative experiences via Somatic Centering</vt:lpstr>
      <vt:lpstr>Four Skill Sets for Transforming Negative Experiences</vt:lpstr>
      <vt:lpstr>Skill Set # 1: Developing a Generative State</vt:lpstr>
      <vt:lpstr>Skill Set # 2:  Humanizing an experience</vt:lpstr>
      <vt:lpstr> Skill Set # 3:   Relational “mantras” </vt:lpstr>
      <vt:lpstr>Skill Set # 4:  Integrating Positive  Resources</vt:lpstr>
      <vt:lpstr>“Trance-forming” negative experiences through somatic modeling</vt:lpstr>
      <vt:lpstr>Generative Trance-Formation via Somatic Modeling</vt:lpstr>
      <vt:lpstr>Thank You..... And May the Force be with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Trance-formation of conflicting parts using somatic centering in generative trance</dc:title>
  <dc:creator>Stephen gilligan</dc:creator>
  <cp:lastModifiedBy>stephengilligan stephengilligan</cp:lastModifiedBy>
  <cp:revision>40</cp:revision>
  <dcterms:created xsi:type="dcterms:W3CDTF">2015-10-20T06:38:52Z</dcterms:created>
  <dcterms:modified xsi:type="dcterms:W3CDTF">2019-12-12T06:37:43Z</dcterms:modified>
</cp:coreProperties>
</file>