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60"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3" d="100"/>
          <a:sy n="113" d="100"/>
        </p:scale>
        <p:origin x="5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11/11/19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276600" y="2514600"/>
            <a:ext cx="8915400" cy="2262188"/>
          </a:xfrm>
        </p:spPr>
        <p:txBody>
          <a:bodyPr/>
          <a:lstStyle/>
          <a:p>
            <a:r>
              <a:rPr lang="en-NZ" dirty="0"/>
              <a:t>The Special Place of Bliss</a:t>
            </a:r>
            <a:endParaRPr lang="en-US" dirty="0"/>
          </a:p>
        </p:txBody>
      </p:sp>
      <p:sp>
        <p:nvSpPr>
          <p:cNvPr id="3" name="Subtitle 2"/>
          <p:cNvSpPr>
            <a:spLocks noGrp="1"/>
          </p:cNvSpPr>
          <p:nvPr>
            <p:ph type="subTitle" idx="4294967295"/>
          </p:nvPr>
        </p:nvSpPr>
        <p:spPr>
          <a:xfrm>
            <a:off x="3276600" y="5083175"/>
            <a:ext cx="8915400" cy="1696566"/>
          </a:xfrm>
        </p:spPr>
        <p:txBody>
          <a:bodyPr/>
          <a:lstStyle/>
          <a:p>
            <a:pPr marL="0" indent="0">
              <a:buNone/>
            </a:pPr>
            <a:r>
              <a:rPr lang="en-NZ" dirty="0"/>
              <a:t>By </a:t>
            </a:r>
            <a:r>
              <a:rPr lang="en-NZ" dirty="0" err="1"/>
              <a:t>Dr.</a:t>
            </a:r>
            <a:r>
              <a:rPr lang="en-NZ" dirty="0"/>
              <a:t> Patrick McCarthy</a:t>
            </a:r>
          </a:p>
          <a:p>
            <a:pPr marL="0" indent="0">
              <a:buNone/>
            </a:pPr>
            <a:r>
              <a:rPr lang="en-NZ" dirty="0"/>
              <a:t>dr.pat@medicalhypnosis.co.nz</a:t>
            </a:r>
            <a:endParaRPr lang="en-US" dirty="0"/>
          </a:p>
        </p:txBody>
      </p:sp>
    </p:spTree>
    <p:extLst>
      <p:ext uri="{BB962C8B-B14F-4D97-AF65-F5344CB8AC3E}">
        <p14:creationId xmlns:p14="http://schemas.microsoft.com/office/powerpoint/2010/main" val="1333831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These stones are special because in hypnosis they are very symbolic. </a:t>
            </a:r>
            <a:endParaRPr lang="en-US" dirty="0"/>
          </a:p>
          <a:p>
            <a:r>
              <a:rPr lang="en-GB" dirty="0"/>
              <a:t>The stones represent </a:t>
            </a:r>
            <a:r>
              <a:rPr lang="en-GB" u="sng" dirty="0"/>
              <a:t>all</a:t>
            </a:r>
            <a:r>
              <a:rPr lang="en-GB" dirty="0"/>
              <a:t> of your particular problems.  </a:t>
            </a:r>
            <a:endParaRPr lang="en-US" dirty="0"/>
          </a:p>
          <a:p>
            <a:r>
              <a:rPr lang="en-GB" u="sng" dirty="0"/>
              <a:t>Every</a:t>
            </a:r>
            <a:r>
              <a:rPr lang="en-GB" dirty="0"/>
              <a:t> problem.  </a:t>
            </a:r>
            <a:endParaRPr lang="en-US" dirty="0"/>
          </a:p>
          <a:p>
            <a:r>
              <a:rPr lang="en-GB" u="sng" dirty="0"/>
              <a:t>Every </a:t>
            </a:r>
            <a:r>
              <a:rPr lang="en-GB" dirty="0"/>
              <a:t>concern. </a:t>
            </a:r>
            <a:endParaRPr lang="en-US" dirty="0"/>
          </a:p>
          <a:p>
            <a:r>
              <a:rPr lang="en-GB" dirty="0"/>
              <a:t>(</a:t>
            </a:r>
            <a:r>
              <a:rPr lang="en-GB" i="1" dirty="0"/>
              <a:t>That’s a very important reframe - problems are now stones</a:t>
            </a:r>
            <a:r>
              <a:rPr lang="en-GB" dirty="0"/>
              <a:t>)</a:t>
            </a:r>
            <a:endParaRPr lang="en-US" dirty="0"/>
          </a:p>
          <a:p>
            <a:endParaRPr lang="en-US" dirty="0"/>
          </a:p>
        </p:txBody>
      </p:sp>
    </p:spTree>
    <p:extLst>
      <p:ext uri="{BB962C8B-B14F-4D97-AF65-F5344CB8AC3E}">
        <p14:creationId xmlns:p14="http://schemas.microsoft.com/office/powerpoint/2010/main" val="2061170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624110"/>
            <a:ext cx="8915400" cy="214090"/>
          </a:xfrm>
        </p:spPr>
        <p:txBody>
          <a:bodyPr>
            <a:normAutofit fontScale="90000"/>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GB" dirty="0"/>
              <a:t>And because these stones represent </a:t>
            </a:r>
            <a:r>
              <a:rPr lang="en-GB" u="sng" dirty="0"/>
              <a:t>every</a:t>
            </a:r>
            <a:r>
              <a:rPr lang="en-GB" dirty="0"/>
              <a:t> problem, not just the ones that you have told me about.  </a:t>
            </a:r>
            <a:endParaRPr lang="en-US" dirty="0"/>
          </a:p>
          <a:p>
            <a:r>
              <a:rPr lang="en-GB" dirty="0"/>
              <a:t>I want to make one thing </a:t>
            </a:r>
            <a:r>
              <a:rPr lang="en-GB" u="sng" dirty="0"/>
              <a:t>very</a:t>
            </a:r>
            <a:r>
              <a:rPr lang="en-GB" dirty="0"/>
              <a:t> clear.  </a:t>
            </a:r>
            <a:endParaRPr lang="en-US" dirty="0"/>
          </a:p>
          <a:p>
            <a:r>
              <a:rPr lang="en-GB" dirty="0"/>
              <a:t>The next part of the exercise will be carried out in </a:t>
            </a:r>
            <a:r>
              <a:rPr lang="en-GB" u="sng" dirty="0"/>
              <a:t>total and absolute </a:t>
            </a:r>
            <a:r>
              <a:rPr lang="en-GB" dirty="0"/>
              <a:t>privacy.  (</a:t>
            </a:r>
            <a:r>
              <a:rPr lang="en-GB" i="1" dirty="0"/>
              <a:t>Reassurance</a:t>
            </a:r>
            <a:r>
              <a:rPr lang="en-GB" dirty="0"/>
              <a:t>)</a:t>
            </a:r>
            <a:endParaRPr lang="en-US" dirty="0"/>
          </a:p>
          <a:p>
            <a:r>
              <a:rPr lang="en-GB" dirty="0"/>
              <a:t>Now by total and absolute privacy, I don’t just simply mean the normal confidentiality that you would expect and will of course receive from a doctor. (</a:t>
            </a:r>
            <a:r>
              <a:rPr lang="en-GB" i="1" dirty="0"/>
              <a:t>Further reassurance</a:t>
            </a:r>
            <a:r>
              <a:rPr lang="en-GB" dirty="0"/>
              <a:t>)</a:t>
            </a:r>
            <a:endParaRPr lang="en-US" dirty="0"/>
          </a:p>
          <a:p>
            <a:r>
              <a:rPr lang="en-GB" dirty="0"/>
              <a:t>No, I mean far more than that.  (</a:t>
            </a:r>
            <a:r>
              <a:rPr lang="en-GB" i="1" dirty="0"/>
              <a:t>Even better</a:t>
            </a:r>
            <a:r>
              <a:rPr lang="en-GB" dirty="0"/>
              <a:t>)</a:t>
            </a:r>
            <a:endParaRPr lang="en-US" dirty="0"/>
          </a:p>
          <a:p>
            <a:r>
              <a:rPr lang="en-GB" dirty="0"/>
              <a:t>By total and absolute privacy I mean that you will do the next part of the exercise entirely inside your own head, in silence.  (</a:t>
            </a:r>
            <a:r>
              <a:rPr lang="en-GB" i="1" dirty="0"/>
              <a:t>No disclosure</a:t>
            </a:r>
            <a:r>
              <a:rPr lang="en-GB" dirty="0"/>
              <a:t>)</a:t>
            </a:r>
            <a:endParaRPr lang="en-US" dirty="0"/>
          </a:p>
          <a:p>
            <a:r>
              <a:rPr lang="en-GB" dirty="0"/>
              <a:t>So that only you will ever know what particular issues these stones represent for you.  </a:t>
            </a:r>
            <a:endParaRPr lang="en-US" dirty="0"/>
          </a:p>
          <a:p>
            <a:r>
              <a:rPr lang="en-GB" dirty="0"/>
              <a:t>Let me be absolutely clear. (</a:t>
            </a:r>
            <a:r>
              <a:rPr lang="en-GB" i="1" dirty="0"/>
              <a:t>Further reassurance</a:t>
            </a:r>
            <a:r>
              <a:rPr lang="en-GB" dirty="0"/>
              <a:t>)</a:t>
            </a:r>
            <a:endParaRPr lang="en-US" dirty="0"/>
          </a:p>
          <a:p>
            <a:endParaRPr lang="en-US" dirty="0"/>
          </a:p>
        </p:txBody>
      </p:sp>
    </p:spTree>
    <p:extLst>
      <p:ext uri="{BB962C8B-B14F-4D97-AF65-F5344CB8AC3E}">
        <p14:creationId xmlns:p14="http://schemas.microsoft.com/office/powerpoint/2010/main" val="327979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a:t>I will never, ever, ask you to talk about the meaning of your stones.   (</a:t>
            </a:r>
            <a:r>
              <a:rPr lang="en-GB" i="1" dirty="0"/>
              <a:t>Unvoiced ‘therefore’</a:t>
            </a:r>
            <a:r>
              <a:rPr lang="en-GB" dirty="0"/>
              <a:t>)</a:t>
            </a:r>
            <a:endParaRPr lang="en-US" dirty="0"/>
          </a:p>
          <a:p>
            <a:r>
              <a:rPr lang="en-GB" dirty="0"/>
              <a:t>Only you will ever know how many stones are in the backpack.  </a:t>
            </a:r>
            <a:endParaRPr lang="en-US" dirty="0"/>
          </a:p>
          <a:p>
            <a:r>
              <a:rPr lang="en-GB" dirty="0"/>
              <a:t>Again I will never, ever ask you to talk about the number of stones.  </a:t>
            </a:r>
            <a:endParaRPr lang="en-US" dirty="0"/>
          </a:p>
          <a:p>
            <a:r>
              <a:rPr lang="en-GB" dirty="0"/>
              <a:t>And perhaps most importantly of all only you will ever know the weight of each particular stone.  </a:t>
            </a:r>
            <a:endParaRPr lang="en-US" dirty="0"/>
          </a:p>
          <a:p>
            <a:r>
              <a:rPr lang="en-GB" dirty="0"/>
              <a:t>Obviously (</a:t>
            </a:r>
            <a:r>
              <a:rPr lang="en-GB" i="1" dirty="0"/>
              <a:t>an authority word that actually usually means ‘not obvious’</a:t>
            </a:r>
            <a:r>
              <a:rPr lang="en-GB" dirty="0"/>
              <a:t>) </a:t>
            </a:r>
            <a:endParaRPr lang="en-US" dirty="0"/>
          </a:p>
          <a:p>
            <a:r>
              <a:rPr lang="en-GB" dirty="0"/>
              <a:t>the weight of the stones relates to the weight of the problems.  </a:t>
            </a:r>
            <a:endParaRPr lang="en-US" dirty="0"/>
          </a:p>
          <a:p>
            <a:r>
              <a:rPr lang="en-GB" dirty="0"/>
              <a:t>Again I will never, ever ask you to talk about the weight of any of the stones. </a:t>
            </a:r>
            <a:endParaRPr lang="en-US" dirty="0"/>
          </a:p>
          <a:p>
            <a:r>
              <a:rPr lang="en-GB" dirty="0"/>
              <a:t>Is that guarantee of privacy completely understood? </a:t>
            </a:r>
            <a:endParaRPr lang="en-US" dirty="0"/>
          </a:p>
          <a:p>
            <a:r>
              <a:rPr lang="en-GB" dirty="0"/>
              <a:t>(</a:t>
            </a:r>
            <a:r>
              <a:rPr lang="en-GB" i="1" dirty="0"/>
              <a:t>Wait for a nod or other indication of confirmation</a:t>
            </a:r>
            <a:r>
              <a:rPr lang="en-GB" dirty="0"/>
              <a:t>)</a:t>
            </a:r>
            <a:endParaRPr lang="en-US" dirty="0"/>
          </a:p>
          <a:p>
            <a:endParaRPr lang="en-US" dirty="0"/>
          </a:p>
        </p:txBody>
      </p:sp>
    </p:spTree>
    <p:extLst>
      <p:ext uri="{BB962C8B-B14F-4D97-AF65-F5344CB8AC3E}">
        <p14:creationId xmlns:p14="http://schemas.microsoft.com/office/powerpoint/2010/main" val="346187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These stones represent all of the problems that you have in your mind.  </a:t>
            </a:r>
            <a:endParaRPr lang="en-US" dirty="0"/>
          </a:p>
          <a:p>
            <a:r>
              <a:rPr lang="en-GB" dirty="0"/>
              <a:t>There are the problems of now, the present. </a:t>
            </a:r>
            <a:endParaRPr lang="en-US" dirty="0"/>
          </a:p>
          <a:p>
            <a:r>
              <a:rPr lang="en-GB" dirty="0"/>
              <a:t>The issues and concerns that are on your mind now, today, this very day. </a:t>
            </a:r>
            <a:endParaRPr lang="en-US" dirty="0"/>
          </a:p>
          <a:p>
            <a:r>
              <a:rPr lang="en-GB" dirty="0"/>
              <a:t>But there are also stones about the past.  </a:t>
            </a:r>
            <a:endParaRPr lang="en-US" dirty="0"/>
          </a:p>
          <a:p>
            <a:r>
              <a:rPr lang="en-GB" dirty="0"/>
              <a:t>And the past includes yesterday, last week, last month, last year, ten years ago, many years ago.  </a:t>
            </a:r>
            <a:endParaRPr lang="en-US" dirty="0"/>
          </a:p>
          <a:p>
            <a:r>
              <a:rPr lang="en-GB" dirty="0"/>
              <a:t>All the way back to your earliest memories of problems from childhood.  </a:t>
            </a:r>
            <a:endParaRPr lang="en-US" dirty="0"/>
          </a:p>
          <a:p>
            <a:pPr marL="0" indent="0">
              <a:buNone/>
            </a:pPr>
            <a:endParaRPr lang="en-US" dirty="0"/>
          </a:p>
        </p:txBody>
      </p:sp>
    </p:spTree>
    <p:extLst>
      <p:ext uri="{BB962C8B-B14F-4D97-AF65-F5344CB8AC3E}">
        <p14:creationId xmlns:p14="http://schemas.microsoft.com/office/powerpoint/2010/main" val="2920707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And there can also be stones from the future.  How can this be since the future hasn’t happened yet?   </a:t>
            </a:r>
            <a:endParaRPr lang="en-US" dirty="0"/>
          </a:p>
          <a:p>
            <a:r>
              <a:rPr lang="en-GB" dirty="0"/>
              <a:t>Well, these are what I call the “ What if? ” stones.  </a:t>
            </a:r>
            <a:endParaRPr lang="en-US" dirty="0"/>
          </a:p>
          <a:p>
            <a:r>
              <a:rPr lang="en-GB" dirty="0"/>
              <a:t>Some people carry around stones that represent worries about what might happen in the future.</a:t>
            </a:r>
            <a:endParaRPr lang="en-US" dirty="0"/>
          </a:p>
          <a:p>
            <a:r>
              <a:rPr lang="en-GB" dirty="0"/>
              <a:t>What could go wrong! </a:t>
            </a:r>
            <a:r>
              <a:rPr lang="en-US" dirty="0"/>
              <a:t> </a:t>
            </a:r>
            <a:r>
              <a:rPr lang="en-GB" dirty="0"/>
              <a:t>What might not change! </a:t>
            </a:r>
          </a:p>
          <a:p>
            <a:r>
              <a:rPr lang="en-GB" dirty="0"/>
              <a:t>(</a:t>
            </a:r>
            <a:r>
              <a:rPr lang="en-GB" i="1" dirty="0"/>
              <a:t>Exclamations and not questions</a:t>
            </a:r>
            <a:r>
              <a:rPr lang="en-GB" dirty="0"/>
              <a:t>) </a:t>
            </a:r>
            <a:endParaRPr lang="en-US" dirty="0"/>
          </a:p>
          <a:p>
            <a:r>
              <a:rPr lang="en-GB" dirty="0"/>
              <a:t>Sometimes these stones are possibilities.  Sometimes remote possibilities.  </a:t>
            </a:r>
            <a:endParaRPr lang="en-US" dirty="0"/>
          </a:p>
          <a:p>
            <a:r>
              <a:rPr lang="en-GB" dirty="0"/>
              <a:t>But some people carry them around like rocks of probabilities.  (</a:t>
            </a:r>
            <a:r>
              <a:rPr lang="en-GB" i="1" dirty="0"/>
              <a:t>Linked by the -</a:t>
            </a:r>
            <a:r>
              <a:rPr lang="en-GB" i="1" dirty="0" err="1"/>
              <a:t>illities</a:t>
            </a:r>
            <a:r>
              <a:rPr lang="en-GB" dirty="0"/>
              <a:t>) </a:t>
            </a:r>
            <a:endParaRPr lang="en-US" dirty="0"/>
          </a:p>
          <a:p>
            <a:r>
              <a:rPr lang="en-GB" dirty="0"/>
              <a:t>Or even as huge boulders of certainties.   </a:t>
            </a:r>
            <a:endParaRPr lang="en-US" dirty="0"/>
          </a:p>
          <a:p>
            <a:endParaRPr lang="en-US" dirty="0"/>
          </a:p>
        </p:txBody>
      </p:sp>
    </p:spTree>
    <p:extLst>
      <p:ext uri="{BB962C8B-B14F-4D97-AF65-F5344CB8AC3E}">
        <p14:creationId xmlns:p14="http://schemas.microsoft.com/office/powerpoint/2010/main" val="3103897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Your imagination will tell you what size each stone and issue is. </a:t>
            </a:r>
          </a:p>
          <a:p>
            <a:r>
              <a:rPr lang="en-GB" dirty="0"/>
              <a:t>(It will happen automatically </a:t>
            </a:r>
            <a:r>
              <a:rPr lang="en-GB" i="1" dirty="0"/>
              <a:t>you do not need to choose</a:t>
            </a:r>
            <a:r>
              <a:rPr lang="en-GB" dirty="0"/>
              <a:t>)</a:t>
            </a:r>
            <a:endParaRPr lang="en-US" dirty="0"/>
          </a:p>
          <a:p>
            <a:r>
              <a:rPr lang="en-GB" dirty="0"/>
              <a:t>Now look at the stones in the backpack.  </a:t>
            </a:r>
            <a:endParaRPr lang="en-US" dirty="0"/>
          </a:p>
          <a:p>
            <a:r>
              <a:rPr lang="en-GB" dirty="0"/>
              <a:t>(</a:t>
            </a:r>
            <a:r>
              <a:rPr lang="en-GB" i="1" dirty="0"/>
              <a:t>Visualize</a:t>
            </a:r>
            <a:r>
              <a:rPr lang="en-GB" dirty="0"/>
              <a:t>)</a:t>
            </a:r>
            <a:endParaRPr lang="en-US" dirty="0"/>
          </a:p>
          <a:p>
            <a:r>
              <a:rPr lang="en-GB" dirty="0"/>
              <a:t>This is what I want you to do.  </a:t>
            </a:r>
            <a:endParaRPr lang="en-US" dirty="0"/>
          </a:p>
          <a:p>
            <a:r>
              <a:rPr lang="en-GB" dirty="0"/>
              <a:t>(</a:t>
            </a:r>
            <a:r>
              <a:rPr lang="en-GB" i="1" dirty="0"/>
              <a:t>Listen carefully</a:t>
            </a:r>
            <a:r>
              <a:rPr lang="en-GB" dirty="0"/>
              <a:t>)</a:t>
            </a:r>
            <a:endParaRPr lang="en-US" dirty="0"/>
          </a:p>
          <a:p>
            <a:r>
              <a:rPr lang="en-GB" dirty="0"/>
              <a:t>In a few moments I will give you the signal to start emptying the backpack.  </a:t>
            </a:r>
            <a:endParaRPr lang="en-US" dirty="0"/>
          </a:p>
          <a:p>
            <a:r>
              <a:rPr lang="en-GB" dirty="0"/>
              <a:t>This is how I want you to empty it.  </a:t>
            </a:r>
            <a:endParaRPr lang="en-US" dirty="0"/>
          </a:p>
          <a:p>
            <a:r>
              <a:rPr lang="en-GB" dirty="0"/>
              <a:t>(</a:t>
            </a:r>
            <a:r>
              <a:rPr lang="en-GB" i="1" dirty="0"/>
              <a:t>Instructions coming up</a:t>
            </a:r>
            <a:r>
              <a:rPr lang="en-GB" dirty="0"/>
              <a:t>)</a:t>
            </a:r>
            <a:endParaRPr lang="en-US" dirty="0"/>
          </a:p>
          <a:p>
            <a:endParaRPr lang="en-US" dirty="0"/>
          </a:p>
        </p:txBody>
      </p:sp>
    </p:spTree>
    <p:extLst>
      <p:ext uri="{BB962C8B-B14F-4D97-AF65-F5344CB8AC3E}">
        <p14:creationId xmlns:p14="http://schemas.microsoft.com/office/powerpoint/2010/main" val="4118473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In a moment I want to you look at the top stone.  </a:t>
            </a:r>
            <a:endParaRPr lang="en-US" dirty="0"/>
          </a:p>
          <a:p>
            <a:r>
              <a:rPr lang="en-GB" dirty="0"/>
              <a:t>It will probably have a label on it.  </a:t>
            </a:r>
            <a:endParaRPr lang="en-US" dirty="0"/>
          </a:p>
          <a:p>
            <a:r>
              <a:rPr lang="en-GB" dirty="0"/>
              <a:t>(</a:t>
            </a:r>
            <a:r>
              <a:rPr lang="en-GB" i="1" dirty="0"/>
              <a:t>It may not!)</a:t>
            </a:r>
            <a:endParaRPr lang="en-US" dirty="0"/>
          </a:p>
          <a:p>
            <a:r>
              <a:rPr lang="en-GB" dirty="0"/>
              <a:t>To let you know what problem it represents.  </a:t>
            </a:r>
            <a:endParaRPr lang="en-US" dirty="0"/>
          </a:p>
          <a:p>
            <a:r>
              <a:rPr lang="en-GB" dirty="0"/>
              <a:t>I want you to read the label and identify the problem.  </a:t>
            </a:r>
            <a:endParaRPr lang="en-US" dirty="0"/>
          </a:p>
          <a:p>
            <a:r>
              <a:rPr lang="en-GB" dirty="0"/>
              <a:t>Then, briefly, </a:t>
            </a:r>
            <a:endParaRPr lang="en-US" dirty="0"/>
          </a:p>
          <a:p>
            <a:r>
              <a:rPr lang="en-GB" dirty="0"/>
              <a:t>(</a:t>
            </a:r>
            <a:r>
              <a:rPr lang="en-GB" i="1" dirty="0"/>
              <a:t>Briefly is extremely important! It minimises any possible abreaction risk)</a:t>
            </a:r>
            <a:r>
              <a:rPr lang="en-GB" dirty="0"/>
              <a:t> </a:t>
            </a:r>
            <a:endParaRPr lang="en-US" dirty="0"/>
          </a:p>
          <a:p>
            <a:endParaRPr lang="en-US" dirty="0"/>
          </a:p>
        </p:txBody>
      </p:sp>
    </p:spTree>
    <p:extLst>
      <p:ext uri="{BB962C8B-B14F-4D97-AF65-F5344CB8AC3E}">
        <p14:creationId xmlns:p14="http://schemas.microsoft.com/office/powerpoint/2010/main" val="1718120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pick up the stone and feel the weight of the stone and then place it down on the floor beside the door.  </a:t>
            </a:r>
            <a:endParaRPr lang="en-US" dirty="0"/>
          </a:p>
          <a:p>
            <a:r>
              <a:rPr lang="en-GB" dirty="0"/>
              <a:t>Then turn to the backpack and identify the next stone, feel the weight of that stone and then put it down beside the door. </a:t>
            </a:r>
            <a:endParaRPr lang="en-US" dirty="0"/>
          </a:p>
          <a:p>
            <a:r>
              <a:rPr lang="en-GB" dirty="0"/>
              <a:t>Keep doing this till the backpack is completely empty. </a:t>
            </a:r>
            <a:endParaRPr lang="en-US" dirty="0"/>
          </a:p>
          <a:p>
            <a:r>
              <a:rPr lang="en-GB" dirty="0"/>
              <a:t>Then when you have taken the time you need to completely empty your backpack you can let me know that it is empty by raising your right thumb in the air.  </a:t>
            </a:r>
            <a:endParaRPr lang="en-US" dirty="0"/>
          </a:p>
          <a:p>
            <a:r>
              <a:rPr lang="en-GB" dirty="0"/>
              <a:t>Are those instructions clear? </a:t>
            </a:r>
            <a:endParaRPr lang="en-US" dirty="0"/>
          </a:p>
          <a:p>
            <a:r>
              <a:rPr lang="en-GB" dirty="0"/>
              <a:t>(</a:t>
            </a:r>
            <a:r>
              <a:rPr lang="en-GB" i="1" dirty="0"/>
              <a:t>Wait for some sign of confirmation</a:t>
            </a:r>
            <a:r>
              <a:rPr lang="en-GB" dirty="0"/>
              <a:t>)</a:t>
            </a:r>
            <a:endParaRPr lang="en-US" dirty="0"/>
          </a:p>
          <a:p>
            <a:endParaRPr lang="en-US" dirty="0"/>
          </a:p>
        </p:txBody>
      </p:sp>
    </p:spTree>
    <p:extLst>
      <p:ext uri="{BB962C8B-B14F-4D97-AF65-F5344CB8AC3E}">
        <p14:creationId xmlns:p14="http://schemas.microsoft.com/office/powerpoint/2010/main" val="1962792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Then turn to the backpack and now start unloading all your problems ......... </a:t>
            </a:r>
            <a:endParaRPr lang="en-US" dirty="0"/>
          </a:p>
          <a:p>
            <a:r>
              <a:rPr lang="en-GB" dirty="0"/>
              <a:t>stone by stone ....... </a:t>
            </a:r>
            <a:endParaRPr lang="en-US" dirty="0"/>
          </a:p>
          <a:p>
            <a:r>
              <a:rPr lang="en-GB" dirty="0"/>
              <a:t>issue by issue ……….</a:t>
            </a:r>
            <a:endParaRPr lang="en-US" dirty="0"/>
          </a:p>
          <a:p>
            <a:r>
              <a:rPr lang="en-GB" dirty="0"/>
              <a:t>problem by problem ......... </a:t>
            </a:r>
            <a:endParaRPr lang="en-US" dirty="0"/>
          </a:p>
          <a:p>
            <a:r>
              <a:rPr lang="en-GB" dirty="0"/>
              <a:t>till the bag is completely empty.  </a:t>
            </a:r>
            <a:endParaRPr lang="en-US" dirty="0"/>
          </a:p>
          <a:p>
            <a:r>
              <a:rPr lang="en-GB" dirty="0"/>
              <a:t>Take all the time you need.  </a:t>
            </a:r>
            <a:endParaRPr lang="en-US" dirty="0"/>
          </a:p>
          <a:p>
            <a:r>
              <a:rPr lang="en-GB" dirty="0"/>
              <a:t>(</a:t>
            </a:r>
            <a:r>
              <a:rPr lang="en-GB" i="1" dirty="0"/>
              <a:t>Within reason</a:t>
            </a:r>
            <a:r>
              <a:rPr lang="en-GB" dirty="0"/>
              <a:t>)</a:t>
            </a:r>
            <a:endParaRPr lang="en-US" dirty="0"/>
          </a:p>
          <a:p>
            <a:endParaRPr lang="en-US" dirty="0"/>
          </a:p>
        </p:txBody>
      </p:sp>
    </p:spTree>
    <p:extLst>
      <p:ext uri="{BB962C8B-B14F-4D97-AF65-F5344CB8AC3E}">
        <p14:creationId xmlns:p14="http://schemas.microsoft.com/office/powerpoint/2010/main" val="1700235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(Give the person time to empty their stones. A few useful interjections every so often can be helpful </a:t>
            </a:r>
            <a:endParaRPr lang="en-US" dirty="0"/>
          </a:p>
          <a:p>
            <a:r>
              <a:rPr lang="en-GB" dirty="0"/>
              <a:t>e.g.  Some of the stones are the ones you expected to find there.  </a:t>
            </a:r>
            <a:endParaRPr lang="en-US" dirty="0"/>
          </a:p>
          <a:p>
            <a:r>
              <a:rPr lang="en-GB" dirty="0"/>
              <a:t>Others might be a bit of a surprise.</a:t>
            </a:r>
            <a:endParaRPr lang="en-US" dirty="0"/>
          </a:p>
          <a:p>
            <a:r>
              <a:rPr lang="en-GB" dirty="0"/>
              <a:t>Some of the stones may be heavier than you had expected.   </a:t>
            </a:r>
            <a:endParaRPr lang="en-US" dirty="0"/>
          </a:p>
          <a:p>
            <a:r>
              <a:rPr lang="en-GB" dirty="0"/>
              <a:t>Some may be surprisingly light.</a:t>
            </a:r>
            <a:endParaRPr lang="en-US" dirty="0"/>
          </a:p>
          <a:p>
            <a:pPr marL="0" indent="0">
              <a:buNone/>
            </a:pPr>
            <a:endParaRPr lang="en-US" dirty="0"/>
          </a:p>
        </p:txBody>
      </p:sp>
    </p:spTree>
    <p:extLst>
      <p:ext uri="{BB962C8B-B14F-4D97-AF65-F5344CB8AC3E}">
        <p14:creationId xmlns:p14="http://schemas.microsoft.com/office/powerpoint/2010/main" val="55335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GB" dirty="0"/>
              <a:t> </a:t>
            </a:r>
            <a:endParaRPr lang="en-US" dirty="0"/>
          </a:p>
          <a:p>
            <a:pPr marL="0" indent="0">
              <a:buNone/>
            </a:pPr>
            <a:r>
              <a:rPr lang="en-GB" dirty="0"/>
              <a:t> Induction of trance. </a:t>
            </a:r>
          </a:p>
          <a:p>
            <a:pPr marL="0" indent="0">
              <a:buNone/>
            </a:pPr>
            <a:r>
              <a:rPr lang="en-GB" dirty="0"/>
              <a:t>(Usually using the McCarthy index fingers 2 finger attraction method)</a:t>
            </a:r>
          </a:p>
          <a:p>
            <a:pPr marL="0" indent="0">
              <a:buNone/>
            </a:pPr>
            <a:r>
              <a:rPr lang="en-GB" dirty="0"/>
              <a:t>Hands in prayer-like position. </a:t>
            </a:r>
          </a:p>
          <a:p>
            <a:pPr marL="0" indent="0">
              <a:buNone/>
            </a:pPr>
            <a:r>
              <a:rPr lang="en-GB" dirty="0"/>
              <a:t>Cross thumbs. </a:t>
            </a:r>
          </a:p>
          <a:p>
            <a:pPr marL="0" indent="0">
              <a:buNone/>
            </a:pPr>
            <a:r>
              <a:rPr lang="en-GB" dirty="0"/>
              <a:t>Intertwine fingers. </a:t>
            </a:r>
          </a:p>
          <a:p>
            <a:pPr marL="0" indent="0">
              <a:buNone/>
            </a:pPr>
            <a:r>
              <a:rPr lang="en-GB" dirty="0"/>
              <a:t>Extend index fingers. Wait till they touch. </a:t>
            </a:r>
          </a:p>
          <a:p>
            <a:pPr marL="0" indent="0">
              <a:buNone/>
            </a:pPr>
            <a:r>
              <a:rPr lang="en-GB" dirty="0"/>
              <a:t>Close eyes. Deep a deep breath and as you breathe out feel the deep relaxation flowing through the body.</a:t>
            </a:r>
          </a:p>
          <a:p>
            <a:endParaRPr lang="en-US" dirty="0"/>
          </a:p>
          <a:p>
            <a:endParaRPr lang="en-US" dirty="0"/>
          </a:p>
        </p:txBody>
      </p:sp>
    </p:spTree>
    <p:extLst>
      <p:ext uri="{BB962C8B-B14F-4D97-AF65-F5344CB8AC3E}">
        <p14:creationId xmlns:p14="http://schemas.microsoft.com/office/powerpoint/2010/main" val="3559598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9700" y="0"/>
            <a:ext cx="8821199" cy="946778"/>
          </a:xfrm>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GB" dirty="0"/>
              <a:t>Some of the stones may have been there for a long time. </a:t>
            </a:r>
            <a:endParaRPr lang="en-US" dirty="0"/>
          </a:p>
          <a:p>
            <a:r>
              <a:rPr lang="en-GB" dirty="0"/>
              <a:t>Some problems can have three stones.  </a:t>
            </a:r>
            <a:endParaRPr lang="en-US" dirty="0"/>
          </a:p>
          <a:p>
            <a:r>
              <a:rPr lang="en-GB" dirty="0"/>
              <a:t>One for the past, how you used to feel about the problem.  </a:t>
            </a:r>
            <a:endParaRPr lang="en-US" dirty="0"/>
          </a:p>
          <a:p>
            <a:r>
              <a:rPr lang="en-GB" dirty="0"/>
              <a:t>One for how it affects you now.  </a:t>
            </a:r>
            <a:endParaRPr lang="en-US" dirty="0"/>
          </a:p>
          <a:p>
            <a:r>
              <a:rPr lang="en-GB" dirty="0"/>
              <a:t>And one for the future about anxieties you might have about what it may be like in the future.</a:t>
            </a:r>
            <a:endParaRPr lang="en-US" dirty="0"/>
          </a:p>
          <a:p>
            <a:pPr marL="0" indent="0">
              <a:buNone/>
            </a:pPr>
            <a:r>
              <a:rPr lang="en-GB" dirty="0"/>
              <a:t> </a:t>
            </a:r>
            <a:endParaRPr lang="en-US" dirty="0"/>
          </a:p>
          <a:p>
            <a:r>
              <a:rPr lang="en-GB" dirty="0"/>
              <a:t>Take your time.  </a:t>
            </a:r>
            <a:endParaRPr lang="en-US" dirty="0"/>
          </a:p>
          <a:p>
            <a:pPr marL="0" indent="0">
              <a:buNone/>
            </a:pPr>
            <a:r>
              <a:rPr lang="en-GB" dirty="0"/>
              <a:t> </a:t>
            </a:r>
            <a:endParaRPr lang="en-US" dirty="0"/>
          </a:p>
          <a:p>
            <a:r>
              <a:rPr lang="en-GB" dirty="0"/>
              <a:t>Take all the time you need.  </a:t>
            </a:r>
            <a:endParaRPr lang="en-US" dirty="0"/>
          </a:p>
          <a:p>
            <a:endParaRPr lang="en-US" dirty="0"/>
          </a:p>
        </p:txBody>
      </p:sp>
    </p:spTree>
    <p:extLst>
      <p:ext uri="{BB962C8B-B14F-4D97-AF65-F5344CB8AC3E}">
        <p14:creationId xmlns:p14="http://schemas.microsoft.com/office/powerpoint/2010/main" val="2040173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Stone by stone. </a:t>
            </a:r>
            <a:endParaRPr lang="en-US" dirty="0"/>
          </a:p>
          <a:p>
            <a:r>
              <a:rPr lang="en-GB" dirty="0"/>
              <a:t>Some stones may have lost their labels.  </a:t>
            </a:r>
            <a:endParaRPr lang="en-US" dirty="0"/>
          </a:p>
          <a:p>
            <a:r>
              <a:rPr lang="en-GB" dirty="0"/>
              <a:t>(</a:t>
            </a:r>
            <a:r>
              <a:rPr lang="en-GB" i="1" dirty="0"/>
              <a:t>That’s OK to not remember</a:t>
            </a:r>
            <a:r>
              <a:rPr lang="en-GB" dirty="0"/>
              <a:t>)</a:t>
            </a:r>
            <a:endParaRPr lang="en-US" dirty="0"/>
          </a:p>
          <a:p>
            <a:r>
              <a:rPr lang="en-GB" dirty="0"/>
              <a:t>Hard to remember what those stones represent.  </a:t>
            </a:r>
            <a:endParaRPr lang="en-US" dirty="0"/>
          </a:p>
          <a:p>
            <a:r>
              <a:rPr lang="en-GB" dirty="0"/>
              <a:t>But they still have weight so take them out and put them down by the door. </a:t>
            </a:r>
            <a:endParaRPr lang="en-US" dirty="0"/>
          </a:p>
          <a:p>
            <a:r>
              <a:rPr lang="en-GB" dirty="0"/>
              <a:t>(</a:t>
            </a:r>
            <a:r>
              <a:rPr lang="en-GB" i="1" dirty="0"/>
              <a:t>Even forgotten burdens can be put down</a:t>
            </a:r>
            <a:r>
              <a:rPr lang="en-GB" dirty="0"/>
              <a:t>)</a:t>
            </a:r>
            <a:endParaRPr lang="en-US" dirty="0"/>
          </a:p>
          <a:p>
            <a:endParaRPr lang="en-US" dirty="0"/>
          </a:p>
        </p:txBody>
      </p:sp>
    </p:spTree>
    <p:extLst>
      <p:ext uri="{BB962C8B-B14F-4D97-AF65-F5344CB8AC3E}">
        <p14:creationId xmlns:p14="http://schemas.microsoft.com/office/powerpoint/2010/main" val="1324688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Some people have lots of stones.  (</a:t>
            </a:r>
            <a:r>
              <a:rPr lang="en-GB" i="1" dirty="0"/>
              <a:t>Truism</a:t>
            </a:r>
            <a:r>
              <a:rPr lang="en-GB" dirty="0"/>
              <a:t>)</a:t>
            </a:r>
            <a:endParaRPr lang="en-US" dirty="0"/>
          </a:p>
          <a:p>
            <a:r>
              <a:rPr lang="en-GB" dirty="0"/>
              <a:t>Others only a few. (</a:t>
            </a:r>
            <a:r>
              <a:rPr lang="en-GB" i="1" dirty="0"/>
              <a:t>Truism</a:t>
            </a:r>
            <a:r>
              <a:rPr lang="en-GB" dirty="0"/>
              <a:t>)</a:t>
            </a:r>
            <a:endParaRPr lang="en-US" dirty="0"/>
          </a:p>
          <a:p>
            <a:r>
              <a:rPr lang="en-GB" dirty="0"/>
              <a:t>Some people even collect pebbles.  </a:t>
            </a:r>
            <a:r>
              <a:rPr lang="en-US" dirty="0"/>
              <a:t>  </a:t>
            </a:r>
            <a:r>
              <a:rPr lang="en-GB" dirty="0"/>
              <a:t>Each pebble is small.    Not very heavy.  (Truism)</a:t>
            </a:r>
            <a:endParaRPr lang="en-US" dirty="0"/>
          </a:p>
          <a:p>
            <a:r>
              <a:rPr lang="en-GB" dirty="0"/>
              <a:t>But a lot of pebbles together can add up to a lot of weight.  (</a:t>
            </a:r>
            <a:r>
              <a:rPr lang="en-GB" i="1" dirty="0"/>
              <a:t>Truism</a:t>
            </a:r>
            <a:r>
              <a:rPr lang="en-GB" dirty="0"/>
              <a:t>)</a:t>
            </a:r>
            <a:endParaRPr lang="en-US" dirty="0"/>
          </a:p>
          <a:p>
            <a:r>
              <a:rPr lang="en-GB" dirty="0"/>
              <a:t>Each pebble is probably too small for a label. </a:t>
            </a:r>
            <a:r>
              <a:rPr lang="en-US" dirty="0"/>
              <a:t> </a:t>
            </a:r>
            <a:r>
              <a:rPr lang="en-GB" dirty="0"/>
              <a:t>Too time consuming to unload individually. </a:t>
            </a:r>
            <a:endParaRPr lang="en-US" dirty="0"/>
          </a:p>
          <a:p>
            <a:r>
              <a:rPr lang="en-GB" dirty="0"/>
              <a:t>So* you can just tip any pebbles out at the end if they are there. (</a:t>
            </a:r>
            <a:r>
              <a:rPr lang="en-GB" i="1" dirty="0"/>
              <a:t>Easy to deal with</a:t>
            </a:r>
            <a:r>
              <a:rPr lang="en-GB" dirty="0"/>
              <a:t>)</a:t>
            </a:r>
            <a:endParaRPr lang="en-US" dirty="0"/>
          </a:p>
          <a:p>
            <a:r>
              <a:rPr lang="en-GB" dirty="0"/>
              <a:t>You can just raise your thumb when the backpack is emptied. </a:t>
            </a:r>
            <a:endParaRPr lang="en-US" dirty="0"/>
          </a:p>
          <a:p>
            <a:r>
              <a:rPr lang="en-GB" dirty="0"/>
              <a:t>(When the thumb eventually rises then proceed to the next phase.)</a:t>
            </a:r>
            <a:endParaRPr lang="en-US" dirty="0"/>
          </a:p>
          <a:p>
            <a:endParaRPr lang="en-US" dirty="0"/>
          </a:p>
        </p:txBody>
      </p:sp>
    </p:spTree>
    <p:extLst>
      <p:ext uri="{BB962C8B-B14F-4D97-AF65-F5344CB8AC3E}">
        <p14:creationId xmlns:p14="http://schemas.microsoft.com/office/powerpoint/2010/main" val="2579188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a:t>Now lay down the backpack and turn to the door. </a:t>
            </a:r>
            <a:endParaRPr lang="en-US" dirty="0"/>
          </a:p>
          <a:p>
            <a:r>
              <a:rPr lang="en-GB" dirty="0"/>
              <a:t>Put your hand on the handle and go through the doorway into your special place.  </a:t>
            </a:r>
            <a:endParaRPr lang="en-US" dirty="0"/>
          </a:p>
          <a:p>
            <a:r>
              <a:rPr lang="en-GB" dirty="0"/>
              <a:t>The door closes behind you.  </a:t>
            </a:r>
            <a:endParaRPr lang="en-US" dirty="0"/>
          </a:p>
          <a:p>
            <a:r>
              <a:rPr lang="en-GB" dirty="0"/>
              <a:t>Feel the sense of bliss in this special place. Feel the sense of freedom.  </a:t>
            </a:r>
            <a:endParaRPr lang="en-US" dirty="0"/>
          </a:p>
          <a:p>
            <a:r>
              <a:rPr lang="en-GB" dirty="0"/>
              <a:t>(</a:t>
            </a:r>
            <a:r>
              <a:rPr lang="en-GB" i="1" dirty="0" err="1"/>
              <a:t>Kinesthetic</a:t>
            </a:r>
            <a:r>
              <a:rPr lang="en-GB" i="1" dirty="0"/>
              <a:t>/emotional suggestion</a:t>
            </a:r>
            <a:r>
              <a:rPr lang="en-GB" dirty="0"/>
              <a:t>)</a:t>
            </a:r>
            <a:endParaRPr lang="en-US" dirty="0"/>
          </a:p>
          <a:p>
            <a:r>
              <a:rPr lang="en-GB" dirty="0"/>
              <a:t>Look around at the place you find yourself.  (</a:t>
            </a:r>
            <a:r>
              <a:rPr lang="en-GB" i="1" dirty="0"/>
              <a:t>Visualization suggestion</a:t>
            </a:r>
            <a:r>
              <a:rPr lang="en-GB" dirty="0"/>
              <a:t>) </a:t>
            </a:r>
            <a:endParaRPr lang="en-US" dirty="0"/>
          </a:p>
          <a:p>
            <a:r>
              <a:rPr lang="en-GB" dirty="0"/>
              <a:t>Can you describe this place to me? </a:t>
            </a:r>
            <a:endParaRPr lang="en-US" dirty="0"/>
          </a:p>
          <a:p>
            <a:r>
              <a:rPr lang="en-GB" dirty="0"/>
              <a:t>(</a:t>
            </a:r>
            <a:r>
              <a:rPr lang="en-GB" i="1" dirty="0"/>
              <a:t>Utilize whatever imagery is reported and interpret it in the most blissful way.  Even if it is an empty space then that of course if the place of bliss of a very busy person! Let the person spend a couple of minutes experiencing a sense of blissfulness.)</a:t>
            </a:r>
            <a:endParaRPr lang="en-US" dirty="0"/>
          </a:p>
          <a:p>
            <a:endParaRPr lang="en-US" dirty="0"/>
          </a:p>
        </p:txBody>
      </p:sp>
    </p:spTree>
    <p:extLst>
      <p:ext uri="{BB962C8B-B14F-4D97-AF65-F5344CB8AC3E}">
        <p14:creationId xmlns:p14="http://schemas.microsoft.com/office/powerpoint/2010/main" val="4103041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Now go back to the door and leave your special place of bliss.  </a:t>
            </a:r>
            <a:endParaRPr lang="en-US" dirty="0"/>
          </a:p>
          <a:p>
            <a:r>
              <a:rPr lang="en-GB" dirty="0"/>
              <a:t>You can always go back there.  (</a:t>
            </a:r>
            <a:r>
              <a:rPr lang="en-GB" i="1" dirty="0"/>
              <a:t>To address any possible sadness at leaving</a:t>
            </a:r>
            <a:r>
              <a:rPr lang="en-GB" dirty="0"/>
              <a:t>)</a:t>
            </a:r>
            <a:endParaRPr lang="en-US" dirty="0"/>
          </a:p>
          <a:p>
            <a:r>
              <a:rPr lang="en-GB" dirty="0"/>
              <a:t>Perhaps go there to experience bliss every day.  </a:t>
            </a:r>
            <a:endParaRPr lang="en-US" dirty="0"/>
          </a:p>
          <a:p>
            <a:r>
              <a:rPr lang="en-GB" dirty="0"/>
              <a:t>I like to start my day with experiencing a few moments of bliss. (</a:t>
            </a:r>
            <a:r>
              <a:rPr lang="en-GB" i="1" dirty="0"/>
              <a:t> A shared experience</a:t>
            </a:r>
            <a:r>
              <a:rPr lang="en-GB" dirty="0"/>
              <a:t>)</a:t>
            </a:r>
            <a:endParaRPr lang="en-US" dirty="0"/>
          </a:p>
          <a:p>
            <a:pPr marL="0" indent="0">
              <a:buNone/>
            </a:pPr>
            <a:endParaRPr lang="en-US" dirty="0"/>
          </a:p>
        </p:txBody>
      </p:sp>
    </p:spTree>
    <p:extLst>
      <p:ext uri="{BB962C8B-B14F-4D97-AF65-F5344CB8AC3E}">
        <p14:creationId xmlns:p14="http://schemas.microsoft.com/office/powerpoint/2010/main" val="1354851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Now look at the stones lying beside the door.  These stones represent all your problems. Past, present and even future.  (</a:t>
            </a:r>
            <a:r>
              <a:rPr lang="en-GB" i="1" dirty="0"/>
              <a:t>Truism</a:t>
            </a:r>
            <a:r>
              <a:rPr lang="en-GB" dirty="0"/>
              <a:t>)</a:t>
            </a:r>
            <a:endParaRPr lang="en-US" dirty="0"/>
          </a:p>
          <a:p>
            <a:r>
              <a:rPr lang="en-GB" dirty="0"/>
              <a:t>Only you know what these stones represent.  Only you know how many stones there are. (</a:t>
            </a:r>
            <a:r>
              <a:rPr lang="en-GB" i="1" dirty="0"/>
              <a:t>Truism</a:t>
            </a:r>
            <a:r>
              <a:rPr lang="en-GB" dirty="0"/>
              <a:t>)</a:t>
            </a:r>
            <a:endParaRPr lang="en-US" dirty="0"/>
          </a:p>
          <a:p>
            <a:r>
              <a:rPr lang="en-GB" dirty="0"/>
              <a:t>At this point you might like me to wave a magic wand and make all the problems disappear.  </a:t>
            </a:r>
            <a:endParaRPr lang="en-US" dirty="0"/>
          </a:p>
          <a:p>
            <a:r>
              <a:rPr lang="en-GB" dirty="0"/>
              <a:t>But that’s not possible.  That would be fantasy.  </a:t>
            </a:r>
            <a:endParaRPr lang="en-US" dirty="0"/>
          </a:p>
          <a:p>
            <a:r>
              <a:rPr lang="en-GB" dirty="0"/>
              <a:t>This is reality.  (</a:t>
            </a:r>
            <a:r>
              <a:rPr lang="en-GB" i="1" dirty="0"/>
              <a:t>Really?)</a:t>
            </a:r>
            <a:endParaRPr lang="en-US" dirty="0"/>
          </a:p>
          <a:p>
            <a:r>
              <a:rPr lang="en-GB" dirty="0"/>
              <a:t>And you know that in reality there are some things that cannot change.  </a:t>
            </a:r>
            <a:endParaRPr lang="en-US" dirty="0"/>
          </a:p>
          <a:p>
            <a:r>
              <a:rPr lang="en-GB" dirty="0"/>
              <a:t>(</a:t>
            </a:r>
            <a:r>
              <a:rPr lang="en-GB" i="1" dirty="0"/>
              <a:t>Truism</a:t>
            </a:r>
            <a:r>
              <a:rPr lang="en-GB" dirty="0"/>
              <a:t>)</a:t>
            </a:r>
            <a:endParaRPr lang="en-US" dirty="0"/>
          </a:p>
          <a:p>
            <a:endParaRPr lang="en-US" dirty="0"/>
          </a:p>
        </p:txBody>
      </p:sp>
    </p:spTree>
    <p:extLst>
      <p:ext uri="{BB962C8B-B14F-4D97-AF65-F5344CB8AC3E}">
        <p14:creationId xmlns:p14="http://schemas.microsoft.com/office/powerpoint/2010/main" val="3806200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You cannot change the past.  (</a:t>
            </a:r>
            <a:r>
              <a:rPr lang="en-GB" i="1" dirty="0"/>
              <a:t>Truism</a:t>
            </a:r>
            <a:r>
              <a:rPr lang="en-GB" dirty="0"/>
              <a:t>)</a:t>
            </a:r>
            <a:endParaRPr lang="en-US" dirty="0"/>
          </a:p>
          <a:p>
            <a:r>
              <a:rPr lang="en-GB" dirty="0"/>
              <a:t>You cannot change one minute of the past.  (</a:t>
            </a:r>
            <a:r>
              <a:rPr lang="en-GB" i="1" dirty="0"/>
              <a:t>Truism</a:t>
            </a:r>
            <a:r>
              <a:rPr lang="en-GB" dirty="0"/>
              <a:t>)</a:t>
            </a:r>
            <a:endParaRPr lang="en-US" dirty="0"/>
          </a:p>
          <a:p>
            <a:r>
              <a:rPr lang="en-GB" dirty="0"/>
              <a:t>Not even one second of the past.  (</a:t>
            </a:r>
            <a:r>
              <a:rPr lang="en-GB" i="1" dirty="0"/>
              <a:t>Truism</a:t>
            </a:r>
            <a:r>
              <a:rPr lang="en-GB" dirty="0"/>
              <a:t>)</a:t>
            </a:r>
            <a:endParaRPr lang="en-US" dirty="0"/>
          </a:p>
          <a:p>
            <a:r>
              <a:rPr lang="en-GB" dirty="0"/>
              <a:t>In the same way you cannot change the stones.  (</a:t>
            </a:r>
            <a:r>
              <a:rPr lang="en-GB" i="1" dirty="0"/>
              <a:t>Truism</a:t>
            </a:r>
            <a:r>
              <a:rPr lang="en-GB" dirty="0"/>
              <a:t>)</a:t>
            </a:r>
            <a:endParaRPr lang="en-US" dirty="0"/>
          </a:p>
          <a:p>
            <a:r>
              <a:rPr lang="en-GB" dirty="0"/>
              <a:t>You cannot change the size, the shape, the </a:t>
            </a:r>
            <a:r>
              <a:rPr lang="en-GB" dirty="0" err="1"/>
              <a:t>color</a:t>
            </a:r>
            <a:r>
              <a:rPr lang="en-GB" dirty="0"/>
              <a:t>, the texture or the number of stones.  (</a:t>
            </a:r>
            <a:r>
              <a:rPr lang="en-GB" i="1" dirty="0"/>
              <a:t>Truism</a:t>
            </a:r>
            <a:r>
              <a:rPr lang="en-GB" dirty="0"/>
              <a:t>)</a:t>
            </a:r>
            <a:endParaRPr lang="en-US" dirty="0"/>
          </a:p>
          <a:p>
            <a:r>
              <a:rPr lang="en-GB" dirty="0"/>
              <a:t>These cannot be changed.  (</a:t>
            </a:r>
            <a:r>
              <a:rPr lang="en-GB" i="1" dirty="0"/>
              <a:t>Truism</a:t>
            </a:r>
            <a:r>
              <a:rPr lang="en-GB" dirty="0"/>
              <a:t>)</a:t>
            </a:r>
            <a:endParaRPr lang="en-US" dirty="0"/>
          </a:p>
          <a:p>
            <a:r>
              <a:rPr lang="en-GB" dirty="0"/>
              <a:t>But there is one really important change that you can make. </a:t>
            </a:r>
            <a:endParaRPr lang="en-US" dirty="0"/>
          </a:p>
          <a:p>
            <a:r>
              <a:rPr lang="en-GB" dirty="0"/>
              <a:t>And it is so simple yet can be so awesome. </a:t>
            </a:r>
            <a:endParaRPr lang="en-US" dirty="0"/>
          </a:p>
          <a:p>
            <a:r>
              <a:rPr lang="en-GB" dirty="0"/>
              <a:t>You can change the location of the stones. (</a:t>
            </a:r>
            <a:r>
              <a:rPr lang="en-GB" i="1" dirty="0"/>
              <a:t>Truism</a:t>
            </a:r>
            <a:r>
              <a:rPr lang="en-GB" dirty="0"/>
              <a:t>)</a:t>
            </a:r>
            <a:endParaRPr lang="en-US" dirty="0"/>
          </a:p>
          <a:p>
            <a:endParaRPr lang="en-US" dirty="0"/>
          </a:p>
        </p:txBody>
      </p:sp>
    </p:spTree>
    <p:extLst>
      <p:ext uri="{BB962C8B-B14F-4D97-AF65-F5344CB8AC3E}">
        <p14:creationId xmlns:p14="http://schemas.microsoft.com/office/powerpoint/2010/main" val="3106759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dirty="0"/>
              <a:t>If you want, for some or perhaps even for all of the stones, you could choose to leave the stones lying there.  (</a:t>
            </a:r>
            <a:r>
              <a:rPr lang="en-GB" i="1" dirty="0"/>
              <a:t>Truism</a:t>
            </a:r>
            <a:r>
              <a:rPr lang="en-GB" dirty="0"/>
              <a:t>)</a:t>
            </a:r>
            <a:endParaRPr lang="en-US" dirty="0"/>
          </a:p>
          <a:p>
            <a:r>
              <a:rPr lang="en-GB" dirty="0"/>
              <a:t>They would still be the same size, shape, </a:t>
            </a:r>
            <a:r>
              <a:rPr lang="en-GB" dirty="0" err="1"/>
              <a:t>color</a:t>
            </a:r>
            <a:r>
              <a:rPr lang="en-GB" dirty="0"/>
              <a:t> and texture as before.  (</a:t>
            </a:r>
            <a:r>
              <a:rPr lang="en-GB" i="1" dirty="0"/>
              <a:t>Truism</a:t>
            </a:r>
            <a:r>
              <a:rPr lang="en-GB" dirty="0"/>
              <a:t>)</a:t>
            </a:r>
            <a:endParaRPr lang="en-US" dirty="0"/>
          </a:p>
          <a:p>
            <a:r>
              <a:rPr lang="en-GB" dirty="0"/>
              <a:t>But if you left the problem lying there, on the floor you would not be able to feel the weight any more.  (</a:t>
            </a:r>
            <a:r>
              <a:rPr lang="en-GB" i="1" dirty="0"/>
              <a:t>Truism</a:t>
            </a:r>
            <a:r>
              <a:rPr lang="en-GB" dirty="0"/>
              <a:t>)</a:t>
            </a:r>
            <a:endParaRPr lang="en-US" dirty="0"/>
          </a:p>
          <a:p>
            <a:r>
              <a:rPr lang="en-GB" dirty="0"/>
              <a:t>This would turn the problem into a technicality.  </a:t>
            </a:r>
            <a:endParaRPr lang="en-US" dirty="0"/>
          </a:p>
          <a:p>
            <a:r>
              <a:rPr lang="en-GB" dirty="0"/>
              <a:t>Just a mere technicality.  </a:t>
            </a:r>
            <a:endParaRPr lang="en-US" dirty="0"/>
          </a:p>
          <a:p>
            <a:r>
              <a:rPr lang="en-GB" dirty="0"/>
              <a:t>You wouldn’t be able to experience the feeling of weight any more. (</a:t>
            </a:r>
            <a:r>
              <a:rPr lang="en-GB" i="1" dirty="0"/>
              <a:t>Truism</a:t>
            </a:r>
            <a:r>
              <a:rPr lang="en-GB" dirty="0"/>
              <a:t>)</a:t>
            </a:r>
            <a:endParaRPr lang="en-US" dirty="0"/>
          </a:p>
          <a:p>
            <a:r>
              <a:rPr lang="en-GB" dirty="0"/>
              <a:t>Does that make sense? (</a:t>
            </a:r>
            <a:r>
              <a:rPr lang="en-GB" i="1" dirty="0"/>
              <a:t>Wait for confirmation and give clarification if needed</a:t>
            </a:r>
            <a:r>
              <a:rPr lang="en-GB" dirty="0"/>
              <a:t>)</a:t>
            </a:r>
            <a:endParaRPr lang="en-US" dirty="0"/>
          </a:p>
          <a:p>
            <a:endParaRPr lang="en-US" dirty="0"/>
          </a:p>
        </p:txBody>
      </p:sp>
    </p:spTree>
    <p:extLst>
      <p:ext uri="{BB962C8B-B14F-4D97-AF65-F5344CB8AC3E}">
        <p14:creationId xmlns:p14="http://schemas.microsoft.com/office/powerpoint/2010/main" val="1828829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a:t>On the other hand if for whatever reason you feel a need to carry some or even all of the stones as a burden then feel free to pick up those stones and put them in the backpack.  (</a:t>
            </a:r>
            <a:r>
              <a:rPr lang="en-GB" i="1" dirty="0"/>
              <a:t>Having a burden is thus a chosen option</a:t>
            </a:r>
            <a:r>
              <a:rPr lang="en-GB" dirty="0"/>
              <a:t>) </a:t>
            </a:r>
            <a:endParaRPr lang="en-US" dirty="0"/>
          </a:p>
          <a:p>
            <a:r>
              <a:rPr lang="en-GB" dirty="0"/>
              <a:t>To experience the problems as a burden you need to be able to feel the weight of the problem ………….………………………………. Does that make sense? </a:t>
            </a:r>
            <a:endParaRPr lang="en-US" dirty="0"/>
          </a:p>
          <a:p>
            <a:r>
              <a:rPr lang="en-GB" dirty="0"/>
              <a:t>Can you appreciate the difference between a burden and a technicality? </a:t>
            </a:r>
            <a:endParaRPr lang="en-US" dirty="0"/>
          </a:p>
          <a:p>
            <a:r>
              <a:rPr lang="en-GB" dirty="0"/>
              <a:t>(</a:t>
            </a:r>
            <a:r>
              <a:rPr lang="en-GB" i="1" dirty="0"/>
              <a:t>Wait for confirmation</a:t>
            </a:r>
            <a:r>
              <a:rPr lang="en-GB" dirty="0"/>
              <a:t>)</a:t>
            </a:r>
            <a:endParaRPr lang="en-US" dirty="0"/>
          </a:p>
          <a:p>
            <a:r>
              <a:rPr lang="en-GB" dirty="0"/>
              <a:t>Then carefully make your choice for each and every stone.  (</a:t>
            </a:r>
            <a:r>
              <a:rPr lang="en-GB" i="1" dirty="0"/>
              <a:t>No rush</a:t>
            </a:r>
            <a:r>
              <a:rPr lang="en-GB" dirty="0"/>
              <a:t>)</a:t>
            </a:r>
            <a:endParaRPr lang="en-US" dirty="0"/>
          </a:p>
          <a:p>
            <a:r>
              <a:rPr lang="en-GB" dirty="0"/>
              <a:t>You don’t have to decide for the rest of your life.  Just for today.  </a:t>
            </a:r>
            <a:endParaRPr lang="en-US" dirty="0"/>
          </a:p>
          <a:p>
            <a:r>
              <a:rPr lang="en-GB" dirty="0"/>
              <a:t>Are there any stones that you don’t need to carry as a burden for the rest of today? </a:t>
            </a:r>
            <a:endParaRPr lang="en-US" dirty="0"/>
          </a:p>
          <a:p>
            <a:r>
              <a:rPr lang="en-GB" dirty="0"/>
              <a:t>If so you can leave them there.  (</a:t>
            </a:r>
            <a:r>
              <a:rPr lang="en-GB" i="1" dirty="0"/>
              <a:t>This is the most important message</a:t>
            </a:r>
            <a:r>
              <a:rPr lang="en-GB" dirty="0"/>
              <a:t> </a:t>
            </a:r>
            <a:r>
              <a:rPr lang="en-GB" i="1" dirty="0"/>
              <a:t>of the entire session)</a:t>
            </a:r>
            <a:endParaRPr lang="en-US" dirty="0"/>
          </a:p>
          <a:p>
            <a:endParaRPr lang="en-US" dirty="0"/>
          </a:p>
        </p:txBody>
      </p:sp>
    </p:spTree>
    <p:extLst>
      <p:ext uri="{BB962C8B-B14F-4D97-AF65-F5344CB8AC3E}">
        <p14:creationId xmlns:p14="http://schemas.microsoft.com/office/powerpoint/2010/main" val="2356404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dirty="0"/>
              <a:t>It’s quite safe.  (</a:t>
            </a:r>
            <a:r>
              <a:rPr lang="en-GB" i="1" dirty="0"/>
              <a:t>Reassurance</a:t>
            </a:r>
            <a:r>
              <a:rPr lang="en-GB" dirty="0"/>
              <a:t>)</a:t>
            </a:r>
            <a:endParaRPr lang="en-US" dirty="0"/>
          </a:p>
          <a:p>
            <a:r>
              <a:rPr lang="en-GB" dirty="0"/>
              <a:t>These are flat stones.  They won’t roll away. (</a:t>
            </a:r>
            <a:r>
              <a:rPr lang="en-GB" i="1" dirty="0"/>
              <a:t>Truism</a:t>
            </a:r>
            <a:r>
              <a:rPr lang="en-GB" dirty="0"/>
              <a:t>)</a:t>
            </a:r>
            <a:endParaRPr lang="en-US" dirty="0"/>
          </a:p>
          <a:p>
            <a:r>
              <a:rPr lang="en-GB" dirty="0"/>
              <a:t>They will still be the same problems.  (</a:t>
            </a:r>
            <a:r>
              <a:rPr lang="en-GB" i="1" dirty="0"/>
              <a:t>Truism</a:t>
            </a:r>
            <a:r>
              <a:rPr lang="en-GB" dirty="0"/>
              <a:t>)</a:t>
            </a:r>
            <a:endParaRPr lang="en-US" dirty="0"/>
          </a:p>
          <a:p>
            <a:r>
              <a:rPr lang="en-GB" dirty="0"/>
              <a:t>They will still have the same size, the same shape, the same texture, the same </a:t>
            </a:r>
            <a:r>
              <a:rPr lang="en-GB" dirty="0" err="1"/>
              <a:t>color</a:t>
            </a:r>
            <a:r>
              <a:rPr lang="en-GB" dirty="0"/>
              <a:t>.  (</a:t>
            </a:r>
            <a:r>
              <a:rPr lang="en-GB" i="1" dirty="0"/>
              <a:t>Truisms</a:t>
            </a:r>
            <a:r>
              <a:rPr lang="en-GB" dirty="0"/>
              <a:t>)</a:t>
            </a:r>
            <a:endParaRPr lang="en-US" dirty="0"/>
          </a:p>
          <a:p>
            <a:r>
              <a:rPr lang="en-GB" dirty="0"/>
              <a:t>But you can now choose whether to carry the weight.  (</a:t>
            </a:r>
            <a:r>
              <a:rPr lang="en-GB" i="1" dirty="0"/>
              <a:t>Helpful suggestion</a:t>
            </a:r>
            <a:r>
              <a:rPr lang="en-GB" dirty="0"/>
              <a:t>) </a:t>
            </a:r>
            <a:endParaRPr lang="en-US" dirty="0"/>
          </a:p>
          <a:p>
            <a:r>
              <a:rPr lang="en-GB" dirty="0"/>
              <a:t>You cannot change your problems.  (</a:t>
            </a:r>
            <a:r>
              <a:rPr lang="en-GB" i="1" dirty="0"/>
              <a:t>Truism</a:t>
            </a:r>
            <a:r>
              <a:rPr lang="en-GB" dirty="0"/>
              <a:t>)</a:t>
            </a:r>
            <a:endParaRPr lang="en-US" dirty="0"/>
          </a:p>
          <a:p>
            <a:r>
              <a:rPr lang="en-GB" dirty="0"/>
              <a:t>But you can choose whether you regard them as burdens or as technicalities ..........................................</a:t>
            </a:r>
            <a:endParaRPr lang="en-US" dirty="0"/>
          </a:p>
          <a:p>
            <a:r>
              <a:rPr lang="en-GB" dirty="0"/>
              <a:t>Take your time and choose.  It’s awesome................................... (‘</a:t>
            </a:r>
            <a:r>
              <a:rPr lang="en-GB" i="1" dirty="0"/>
              <a:t>It” is undefined</a:t>
            </a:r>
            <a:r>
              <a:rPr lang="en-GB" dirty="0"/>
              <a:t>)</a:t>
            </a:r>
            <a:endParaRPr lang="en-US" dirty="0"/>
          </a:p>
          <a:p>
            <a:r>
              <a:rPr lang="en-GB" dirty="0"/>
              <a:t>When you have made your choice for the location of each stone, again in absolute privacy, then you can let me know by raising your thumb once more. </a:t>
            </a:r>
            <a:endParaRPr lang="en-US" dirty="0"/>
          </a:p>
          <a:p>
            <a:r>
              <a:rPr lang="en-GB" dirty="0"/>
              <a:t>(</a:t>
            </a:r>
            <a:r>
              <a:rPr lang="en-GB" i="1" dirty="0"/>
              <a:t>Wait till the thumb rises</a:t>
            </a:r>
            <a:r>
              <a:rPr lang="en-GB" dirty="0"/>
              <a:t>)</a:t>
            </a:r>
            <a:endParaRPr lang="en-US" dirty="0"/>
          </a:p>
          <a:p>
            <a:pPr marL="0" indent="0">
              <a:buNone/>
            </a:pPr>
            <a:r>
              <a:rPr lang="en-GB" dirty="0"/>
              <a:t> </a:t>
            </a:r>
            <a:endParaRPr lang="en-US" dirty="0"/>
          </a:p>
          <a:p>
            <a:pPr marL="0" indent="0">
              <a:buNone/>
            </a:pPr>
            <a:endParaRPr lang="en-US" dirty="0"/>
          </a:p>
        </p:txBody>
      </p:sp>
    </p:spTree>
    <p:extLst>
      <p:ext uri="{BB962C8B-B14F-4D97-AF65-F5344CB8AC3E}">
        <p14:creationId xmlns:p14="http://schemas.microsoft.com/office/powerpoint/2010/main" val="234712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Today I’d like to teach you how to experience your very own unique special place of bliss……..(</a:t>
            </a:r>
            <a:r>
              <a:rPr lang="en-GB" i="1" dirty="0"/>
              <a:t>pause</a:t>
            </a:r>
            <a:r>
              <a:rPr lang="en-GB" dirty="0"/>
              <a:t>)</a:t>
            </a:r>
            <a:endParaRPr lang="en-US" dirty="0"/>
          </a:p>
          <a:p>
            <a:r>
              <a:rPr lang="en-GB" dirty="0"/>
              <a:t>I’d like you to imagine a corridor. </a:t>
            </a:r>
            <a:endParaRPr lang="en-US" dirty="0"/>
          </a:p>
          <a:p>
            <a:r>
              <a:rPr lang="en-GB" dirty="0"/>
              <a:t>As you walk along the corridor there are doors leading off to the left and to the right.  (</a:t>
            </a:r>
            <a:r>
              <a:rPr lang="en-GB" i="1" dirty="0"/>
              <a:t>this promotes lateral eye movement</a:t>
            </a:r>
            <a:r>
              <a:rPr lang="en-GB" dirty="0"/>
              <a:t>)</a:t>
            </a:r>
            <a:endParaRPr lang="en-US" dirty="0"/>
          </a:p>
          <a:p>
            <a:r>
              <a:rPr lang="en-GB" dirty="0"/>
              <a:t>At the end of the corridor is a door. </a:t>
            </a:r>
            <a:endParaRPr lang="en-US" dirty="0"/>
          </a:p>
          <a:p>
            <a:r>
              <a:rPr lang="en-GB" dirty="0"/>
              <a:t>A very inviting sort of door.   </a:t>
            </a:r>
            <a:endParaRPr lang="en-US" dirty="0"/>
          </a:p>
          <a:p>
            <a:r>
              <a:rPr lang="en-GB" dirty="0"/>
              <a:t>(</a:t>
            </a:r>
            <a:r>
              <a:rPr lang="en-GB" i="1" dirty="0"/>
              <a:t>‘Inviting’ is an unusual adjective to describe a door but essential to avoid possible unexpected abreaction. Never suggest a </a:t>
            </a:r>
            <a:r>
              <a:rPr lang="en-GB" i="1" dirty="0" err="1"/>
              <a:t>color</a:t>
            </a:r>
            <a:r>
              <a:rPr lang="en-GB" i="1" dirty="0"/>
              <a:t>, always let them choose. An inviting door is one that you would wish to enter.</a:t>
            </a:r>
            <a:r>
              <a:rPr lang="en-GB" dirty="0"/>
              <a:t>)</a:t>
            </a:r>
            <a:endParaRPr lang="en-US" dirty="0"/>
          </a:p>
          <a:p>
            <a:endParaRPr lang="en-US" dirty="0"/>
          </a:p>
        </p:txBody>
      </p:sp>
    </p:spTree>
    <p:extLst>
      <p:ext uri="{BB962C8B-B14F-4D97-AF65-F5344CB8AC3E}">
        <p14:creationId xmlns:p14="http://schemas.microsoft.com/office/powerpoint/2010/main" val="418923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GB" dirty="0"/>
              <a:t>Now put the backpack on your back and</a:t>
            </a:r>
            <a:r>
              <a:rPr lang="en-GB" dirty="0">
                <a:solidFill>
                  <a:srgbClr val="FF0000"/>
                </a:solidFill>
              </a:rPr>
              <a:t> stride </a:t>
            </a:r>
            <a:r>
              <a:rPr lang="en-GB" dirty="0"/>
              <a:t>back along the corridor. </a:t>
            </a:r>
            <a:endParaRPr lang="en-US" dirty="0"/>
          </a:p>
          <a:p>
            <a:r>
              <a:rPr lang="en-GB" dirty="0"/>
              <a:t>See the doors to the right and the left.   (</a:t>
            </a:r>
            <a:r>
              <a:rPr lang="en-GB" i="1" dirty="0"/>
              <a:t>Reversing the laterality</a:t>
            </a:r>
            <a:r>
              <a:rPr lang="en-GB" dirty="0"/>
              <a:t>)</a:t>
            </a:r>
            <a:endParaRPr lang="en-US" dirty="0"/>
          </a:p>
          <a:p>
            <a:r>
              <a:rPr lang="en-GB" dirty="0"/>
              <a:t>And on the floor you may see some stones.  (</a:t>
            </a:r>
            <a:r>
              <a:rPr lang="en-GB" i="1" dirty="0"/>
              <a:t>Possibility</a:t>
            </a:r>
            <a:r>
              <a:rPr lang="en-GB" dirty="0"/>
              <a:t>)</a:t>
            </a:r>
            <a:endParaRPr lang="en-US" dirty="0"/>
          </a:p>
          <a:p>
            <a:r>
              <a:rPr lang="en-GB" dirty="0"/>
              <a:t>Some people are what I call “habitual stone picker-uppers.” (</a:t>
            </a:r>
            <a:r>
              <a:rPr lang="en-GB" i="1" dirty="0"/>
              <a:t>You might be such a person</a:t>
            </a:r>
            <a:r>
              <a:rPr lang="en-GB" dirty="0"/>
              <a:t>)</a:t>
            </a:r>
            <a:endParaRPr lang="en-US" dirty="0"/>
          </a:p>
          <a:p>
            <a:r>
              <a:rPr lang="en-GB" dirty="0"/>
              <a:t>No one is a born stone picker-upper. You have to learn it.  </a:t>
            </a:r>
            <a:r>
              <a:rPr lang="en-GB" i="1" dirty="0"/>
              <a:t>(It’s not genetic)</a:t>
            </a:r>
            <a:endParaRPr lang="en-US" dirty="0"/>
          </a:p>
          <a:p>
            <a:r>
              <a:rPr lang="en-GB" dirty="0"/>
              <a:t>Usually you learn it from a parent. </a:t>
            </a:r>
            <a:endParaRPr lang="en-US" dirty="0"/>
          </a:p>
          <a:p>
            <a:r>
              <a:rPr lang="en-GB" dirty="0"/>
              <a:t>9 times out of 10 it’s a mother you learn it from.“ Oh, there’s a stone.  </a:t>
            </a:r>
            <a:endParaRPr lang="en-US" dirty="0"/>
          </a:p>
          <a:p>
            <a:r>
              <a:rPr lang="en-GB" dirty="0"/>
              <a:t>Be a good boy/girl and pick it up.”  </a:t>
            </a:r>
            <a:endParaRPr lang="en-US" dirty="0"/>
          </a:p>
          <a:p>
            <a:r>
              <a:rPr lang="en-GB" dirty="0"/>
              <a:t>(</a:t>
            </a:r>
            <a:r>
              <a:rPr lang="en-GB" i="1" dirty="0"/>
              <a:t>Use appropriate gender of the patient</a:t>
            </a:r>
            <a:r>
              <a:rPr lang="en-GB" dirty="0"/>
              <a:t>)</a:t>
            </a:r>
            <a:endParaRPr lang="en-US" dirty="0"/>
          </a:p>
          <a:p>
            <a:endParaRPr lang="en-US" dirty="0"/>
          </a:p>
        </p:txBody>
      </p:sp>
    </p:spTree>
    <p:extLst>
      <p:ext uri="{BB962C8B-B14F-4D97-AF65-F5344CB8AC3E}">
        <p14:creationId xmlns:p14="http://schemas.microsoft.com/office/powerpoint/2010/main" val="3058502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Lots of messages about “ought to” and “should.”  </a:t>
            </a:r>
            <a:endParaRPr lang="en-US" dirty="0"/>
          </a:p>
          <a:p>
            <a:r>
              <a:rPr lang="en-GB" dirty="0"/>
              <a:t>I’m sure you know what I mean by that.</a:t>
            </a:r>
            <a:endParaRPr lang="en-US" dirty="0"/>
          </a:p>
          <a:p>
            <a:r>
              <a:rPr lang="en-GB" dirty="0"/>
              <a:t>I’ve got a mother like that. </a:t>
            </a:r>
            <a:endParaRPr lang="en-US" dirty="0"/>
          </a:p>
          <a:p>
            <a:r>
              <a:rPr lang="en-GB" dirty="0"/>
              <a:t>(</a:t>
            </a:r>
            <a:r>
              <a:rPr lang="en-GB" i="1" dirty="0"/>
              <a:t>Shared upbringing</a:t>
            </a:r>
            <a:r>
              <a:rPr lang="en-GB" dirty="0"/>
              <a:t>)</a:t>
            </a:r>
            <a:endParaRPr lang="en-US" dirty="0"/>
          </a:p>
          <a:p>
            <a:r>
              <a:rPr lang="en-GB" dirty="0"/>
              <a:t>Many of us have mothers like that. </a:t>
            </a:r>
            <a:endParaRPr lang="en-US" dirty="0"/>
          </a:p>
          <a:p>
            <a:r>
              <a:rPr lang="en-GB" dirty="0"/>
              <a:t>(</a:t>
            </a:r>
            <a:r>
              <a:rPr lang="en-GB" i="1" dirty="0"/>
              <a:t>It’s common</a:t>
            </a:r>
            <a:r>
              <a:rPr lang="en-GB" dirty="0"/>
              <a:t>)</a:t>
            </a:r>
            <a:endParaRPr lang="en-US" dirty="0"/>
          </a:p>
          <a:p>
            <a:pPr marL="0" indent="0">
              <a:buNone/>
            </a:pPr>
            <a:endParaRPr lang="en-US" dirty="0"/>
          </a:p>
        </p:txBody>
      </p:sp>
    </p:spTree>
    <p:extLst>
      <p:ext uri="{BB962C8B-B14F-4D97-AF65-F5344CB8AC3E}">
        <p14:creationId xmlns:p14="http://schemas.microsoft.com/office/powerpoint/2010/main" val="2299396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But some people with a lot of stones are not habitual stone picker-uppers. </a:t>
            </a:r>
          </a:p>
          <a:p>
            <a:pPr marL="0" indent="0">
              <a:buNone/>
            </a:pPr>
            <a:r>
              <a:rPr lang="en-GB" dirty="0"/>
              <a:t> </a:t>
            </a:r>
            <a:endParaRPr lang="en-US" dirty="0"/>
          </a:p>
          <a:p>
            <a:r>
              <a:rPr lang="en-GB" dirty="0"/>
              <a:t>They are usually very generous people.  Warm hearted and giving.  </a:t>
            </a:r>
          </a:p>
          <a:p>
            <a:pPr marL="0" indent="0">
              <a:buNone/>
            </a:pPr>
            <a:endParaRPr lang="en-US" dirty="0"/>
          </a:p>
          <a:p>
            <a:r>
              <a:rPr lang="en-GB" dirty="0"/>
              <a:t>They sometimes leave their backpacks wide open and this allows other people or events, but particularly other people, to dump some of </a:t>
            </a:r>
            <a:r>
              <a:rPr lang="en-GB" u="sng" dirty="0"/>
              <a:t>their</a:t>
            </a:r>
            <a:r>
              <a:rPr lang="en-GB" dirty="0"/>
              <a:t> stones in our backpack. (</a:t>
            </a:r>
            <a:r>
              <a:rPr lang="en-GB" i="1" dirty="0"/>
              <a:t>Pause - for two seconds</a:t>
            </a:r>
            <a:r>
              <a:rPr lang="en-GB" dirty="0"/>
              <a:t>)</a:t>
            </a:r>
          </a:p>
          <a:p>
            <a:pPr marL="0" indent="0">
              <a:buNone/>
            </a:pPr>
            <a:endParaRPr lang="en-US" dirty="0"/>
          </a:p>
          <a:p>
            <a:r>
              <a:rPr lang="en-GB" dirty="0"/>
              <a:t>And I’m sure you know what I mean by that!</a:t>
            </a:r>
            <a:endParaRPr lang="en-US" dirty="0"/>
          </a:p>
          <a:p>
            <a:endParaRPr lang="en-US" dirty="0"/>
          </a:p>
        </p:txBody>
      </p:sp>
    </p:spTree>
    <p:extLst>
      <p:ext uri="{BB962C8B-B14F-4D97-AF65-F5344CB8AC3E}">
        <p14:creationId xmlns:p14="http://schemas.microsoft.com/office/powerpoint/2010/main" val="475888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I got the idea for this exercise from a song that was popular in the 60’s called ‘Turn, Turn, Turn’. </a:t>
            </a:r>
            <a:endParaRPr lang="en-US" dirty="0"/>
          </a:p>
          <a:p>
            <a:r>
              <a:rPr lang="en-GB" dirty="0"/>
              <a:t>You might remember the song by The </a:t>
            </a:r>
            <a:r>
              <a:rPr lang="en-GB" dirty="0" err="1"/>
              <a:t>Byrds</a:t>
            </a:r>
            <a:r>
              <a:rPr lang="en-GB" dirty="0"/>
              <a:t>, then later covered by The Seekers. </a:t>
            </a:r>
            <a:endParaRPr lang="en-US" dirty="0"/>
          </a:p>
          <a:p>
            <a:r>
              <a:rPr lang="en-GB" dirty="0"/>
              <a:t>“There is a season, turn, turn, turn, and a time for everything under heaven……”</a:t>
            </a:r>
            <a:endParaRPr lang="en-US" dirty="0"/>
          </a:p>
          <a:p>
            <a:r>
              <a:rPr lang="en-GB" dirty="0"/>
              <a:t>There is a line in the third verse of the song that says “ A time for laying down of stones, a time for gathering stones together.” </a:t>
            </a:r>
            <a:endParaRPr lang="en-US" dirty="0"/>
          </a:p>
          <a:p>
            <a:r>
              <a:rPr lang="en-GB" dirty="0"/>
              <a:t>(</a:t>
            </a:r>
            <a:r>
              <a:rPr lang="en-GB" i="1" dirty="0"/>
              <a:t>Not actually the true lyrics)</a:t>
            </a:r>
            <a:endParaRPr lang="en-US" dirty="0"/>
          </a:p>
          <a:p>
            <a:endParaRPr lang="en-US" dirty="0"/>
          </a:p>
        </p:txBody>
      </p:sp>
    </p:spTree>
    <p:extLst>
      <p:ext uri="{BB962C8B-B14F-4D97-AF65-F5344CB8AC3E}">
        <p14:creationId xmlns:p14="http://schemas.microsoft.com/office/powerpoint/2010/main" val="41803876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a:t>It suddenly occurred to me that ‘stone gatherers’ was a fairly good way of describing the people who come here with all sorts of problems that they have accumulated over the years. </a:t>
            </a:r>
            <a:r>
              <a:rPr lang="en-US" dirty="0"/>
              <a:t>  </a:t>
            </a:r>
            <a:r>
              <a:rPr lang="en-GB" dirty="0"/>
              <a:t>(</a:t>
            </a:r>
            <a:r>
              <a:rPr lang="en-GB" i="1" dirty="0"/>
              <a:t>Just a stone gatherer</a:t>
            </a:r>
            <a:r>
              <a:rPr lang="en-GB" dirty="0"/>
              <a:t>)</a:t>
            </a:r>
            <a:endParaRPr lang="en-US" dirty="0"/>
          </a:p>
          <a:p>
            <a:r>
              <a:rPr lang="en-GB" dirty="0"/>
              <a:t>Some have become quite skilled and seasoned stone gatherers. (</a:t>
            </a:r>
            <a:r>
              <a:rPr lang="en-GB" i="1" dirty="0"/>
              <a:t>Reframe of having lots of problems)</a:t>
            </a:r>
            <a:endParaRPr lang="en-US" dirty="0"/>
          </a:p>
          <a:p>
            <a:r>
              <a:rPr lang="en-GB" dirty="0"/>
              <a:t>But it’s as if they have forgotten the first part of the verse. </a:t>
            </a:r>
            <a:endParaRPr lang="en-US" dirty="0"/>
          </a:p>
          <a:p>
            <a:r>
              <a:rPr lang="en-GB" dirty="0"/>
              <a:t>There’s a time for laying down of stones! </a:t>
            </a:r>
            <a:endParaRPr lang="en-US" dirty="0"/>
          </a:p>
          <a:p>
            <a:r>
              <a:rPr lang="en-GB" dirty="0"/>
              <a:t>I wanted to write to the </a:t>
            </a:r>
            <a:r>
              <a:rPr lang="en-GB" dirty="0" err="1"/>
              <a:t>Byrds</a:t>
            </a:r>
            <a:r>
              <a:rPr lang="en-GB" dirty="0"/>
              <a:t> to thank them for the inspiration for this idea, till someone pointed out that they didn’t write the words. </a:t>
            </a:r>
            <a:endParaRPr lang="en-US" dirty="0"/>
          </a:p>
          <a:p>
            <a:r>
              <a:rPr lang="en-GB" dirty="0"/>
              <a:t>They used them. </a:t>
            </a:r>
            <a:endParaRPr lang="en-US" dirty="0"/>
          </a:p>
          <a:p>
            <a:r>
              <a:rPr lang="en-GB" dirty="0"/>
              <a:t>The words of the song were not written in the 60’s but in fact come from the Bible. These words of the song are taken from the Book of Ecclesiastes.  </a:t>
            </a:r>
            <a:endParaRPr lang="en-US" dirty="0"/>
          </a:p>
          <a:p>
            <a:endParaRPr lang="en-US" dirty="0"/>
          </a:p>
        </p:txBody>
      </p:sp>
    </p:spTree>
    <p:extLst>
      <p:ext uri="{BB962C8B-B14F-4D97-AF65-F5344CB8AC3E}">
        <p14:creationId xmlns:p14="http://schemas.microsoft.com/office/powerpoint/2010/main" val="3888530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32693" y="2018270"/>
            <a:ext cx="8915400" cy="3777622"/>
          </a:xfrm>
        </p:spPr>
        <p:txBody>
          <a:bodyPr>
            <a:normAutofit/>
          </a:bodyPr>
          <a:lstStyle/>
          <a:p>
            <a:r>
              <a:rPr lang="en-GB" dirty="0"/>
              <a:t>Now I don’t know what the original writer meant by those words but I think the original writer would be happy with your modern day use of these words. So this exercise can work at a musical level or a holy book message. </a:t>
            </a:r>
          </a:p>
          <a:p>
            <a:endParaRPr lang="en-GB" dirty="0"/>
          </a:p>
          <a:p>
            <a:pPr marL="0" indent="0">
              <a:buNone/>
            </a:pPr>
            <a:endParaRPr lang="en-US" dirty="0"/>
          </a:p>
          <a:p>
            <a:r>
              <a:rPr lang="en-GB" dirty="0"/>
              <a:t>We all have a memory of carrying a heavy stone and of putting it down. Thus we all have a physical memory of what it is like to lay down the weight of the stone. Psychologists talk about dissociation of problem from self. Instead of 'me and my problems' dissociation allows it become 'me and the problems' .</a:t>
            </a:r>
            <a:endParaRPr lang="en-US" dirty="0"/>
          </a:p>
        </p:txBody>
      </p:sp>
    </p:spTree>
    <p:extLst>
      <p:ext uri="{BB962C8B-B14F-4D97-AF65-F5344CB8AC3E}">
        <p14:creationId xmlns:p14="http://schemas.microsoft.com/office/powerpoint/2010/main" val="1108449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And when we think about the phrase 'emotional baggage' I suspect no one thinks about bags of feathers. We tend to think about overweight luggage, bursting at the seams. Very heavy. We sometimes talk about having 'a ton of things' to do. Really? A ton? 1,000 kilograms? I don't think so. 'The weight of the world on our back'. Ridiculous! Weighed down by responsibilities. Not  'a big workload' but invariably 'a very heavy workload'. A monkey on my back. Sinking into quicksand. The English language has many such expressions linking emotional problems to the weight we are carrying. It 's not just the English language. Every language has such expressions linking problems to weight. </a:t>
            </a:r>
            <a:endParaRPr lang="en-US" dirty="0"/>
          </a:p>
          <a:p>
            <a:r>
              <a:rPr lang="en-GB" dirty="0"/>
              <a:t>it does not matter if you use this exercise on a musical, spiritual, physical, dissociative or linguistic level</a:t>
            </a:r>
            <a:endParaRPr lang="en-US" dirty="0"/>
          </a:p>
          <a:p>
            <a:pPr marL="0" indent="0">
              <a:buNone/>
            </a:pPr>
            <a:endParaRPr lang="en-US" dirty="0"/>
          </a:p>
        </p:txBody>
      </p:sp>
    </p:spTree>
    <p:extLst>
      <p:ext uri="{BB962C8B-B14F-4D97-AF65-F5344CB8AC3E}">
        <p14:creationId xmlns:p14="http://schemas.microsoft.com/office/powerpoint/2010/main" val="2740574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GB" dirty="0"/>
              <a:t>You can choose when it is your time to lay down your stones.  </a:t>
            </a:r>
            <a:endParaRPr lang="en-US" dirty="0"/>
          </a:p>
          <a:p>
            <a:r>
              <a:rPr lang="en-GB" dirty="0"/>
              <a:t>Each day you can lay down your stones and experience your special place of bliss. </a:t>
            </a:r>
            <a:endParaRPr lang="en-US" dirty="0"/>
          </a:p>
          <a:p>
            <a:r>
              <a:rPr lang="en-GB" dirty="0"/>
              <a:t>Each day you can choose the location of your stones.  </a:t>
            </a:r>
            <a:endParaRPr lang="en-US" dirty="0"/>
          </a:p>
          <a:p>
            <a:r>
              <a:rPr lang="en-GB" dirty="0"/>
              <a:t>Even if you feel obliged to pick them all up again you can still be refreshed by spending time in the place of bliss without any burdens.  </a:t>
            </a:r>
            <a:endParaRPr lang="en-US" dirty="0"/>
          </a:p>
          <a:p>
            <a:r>
              <a:rPr lang="en-GB" dirty="0"/>
              <a:t>Some days you may be able to leave all the stones lying on the floor as mere technicalities.  </a:t>
            </a:r>
            <a:endParaRPr lang="en-US" dirty="0"/>
          </a:p>
          <a:p>
            <a:r>
              <a:rPr lang="en-GB" dirty="0"/>
              <a:t>On those days you can then start your day with a clear mind. </a:t>
            </a:r>
            <a:endParaRPr lang="en-US" dirty="0"/>
          </a:p>
          <a:p>
            <a:r>
              <a:rPr lang="en-GB" dirty="0"/>
              <a:t>You can repeat this exercise in your own time as often as you wish.  </a:t>
            </a:r>
            <a:endParaRPr lang="en-US" dirty="0"/>
          </a:p>
          <a:p>
            <a:r>
              <a:rPr lang="en-GB" dirty="0"/>
              <a:t>I like to do it each morning.  (</a:t>
            </a:r>
            <a:r>
              <a:rPr lang="en-GB" i="1" dirty="0"/>
              <a:t>I also use this technique</a:t>
            </a:r>
            <a:r>
              <a:rPr lang="en-GB" dirty="0"/>
              <a:t>)</a:t>
            </a:r>
            <a:r>
              <a:rPr lang="en-US" dirty="0"/>
              <a:t>  </a:t>
            </a:r>
            <a:r>
              <a:rPr lang="en-GB" dirty="0"/>
              <a:t>Each time will be different.  </a:t>
            </a:r>
            <a:endParaRPr lang="en-US" dirty="0"/>
          </a:p>
          <a:p>
            <a:r>
              <a:rPr lang="en-GB" dirty="0"/>
              <a:t>You will learn something new each time you do. </a:t>
            </a:r>
            <a:endParaRPr lang="en-US" dirty="0"/>
          </a:p>
          <a:p>
            <a:endParaRPr lang="en-US" dirty="0"/>
          </a:p>
        </p:txBody>
      </p:sp>
    </p:spTree>
    <p:extLst>
      <p:ext uri="{BB962C8B-B14F-4D97-AF65-F5344CB8AC3E}">
        <p14:creationId xmlns:p14="http://schemas.microsoft.com/office/powerpoint/2010/main" val="17063061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You know, this exercise reminds me of an old joke in real estate. </a:t>
            </a:r>
          </a:p>
          <a:p>
            <a:r>
              <a:rPr lang="en-GB" dirty="0"/>
              <a:t>(</a:t>
            </a:r>
            <a:r>
              <a:rPr lang="en-GB" i="1" dirty="0"/>
              <a:t>Light comedy</a:t>
            </a:r>
            <a:r>
              <a:rPr lang="en-GB" dirty="0"/>
              <a:t>)</a:t>
            </a:r>
          </a:p>
          <a:p>
            <a:pPr marL="0" indent="0">
              <a:buNone/>
            </a:pPr>
            <a:endParaRPr lang="en-US" dirty="0"/>
          </a:p>
          <a:p>
            <a:r>
              <a:rPr lang="en-GB" dirty="0"/>
              <a:t>What are the three most important factors in real estate? </a:t>
            </a:r>
          </a:p>
          <a:p>
            <a:pPr marL="0" indent="0">
              <a:buNone/>
            </a:pPr>
            <a:endParaRPr lang="en-US" dirty="0"/>
          </a:p>
          <a:p>
            <a:r>
              <a:rPr lang="en-GB" dirty="0"/>
              <a:t>They are location, location and location. </a:t>
            </a:r>
            <a:endParaRPr lang="en-US" dirty="0"/>
          </a:p>
          <a:p>
            <a:endParaRPr lang="en-US" dirty="0"/>
          </a:p>
        </p:txBody>
      </p:sp>
    </p:spTree>
    <p:extLst>
      <p:ext uri="{BB962C8B-B14F-4D97-AF65-F5344CB8AC3E}">
        <p14:creationId xmlns:p14="http://schemas.microsoft.com/office/powerpoint/2010/main" val="2798638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It is not the meaning of the stone that is most important. </a:t>
            </a:r>
          </a:p>
          <a:p>
            <a:pPr marL="0" indent="0">
              <a:buNone/>
            </a:pPr>
            <a:endParaRPr lang="en-US" dirty="0"/>
          </a:p>
          <a:p>
            <a:r>
              <a:rPr lang="en-GB" dirty="0"/>
              <a:t>It is not the size or the shape or the number. </a:t>
            </a:r>
          </a:p>
          <a:p>
            <a:pPr marL="0" indent="0">
              <a:buNone/>
            </a:pPr>
            <a:endParaRPr lang="en-US" dirty="0"/>
          </a:p>
          <a:p>
            <a:r>
              <a:rPr lang="en-GB" dirty="0"/>
              <a:t>It is not even the weight of the stones. </a:t>
            </a:r>
          </a:p>
          <a:p>
            <a:endParaRPr lang="en-US" dirty="0"/>
          </a:p>
          <a:p>
            <a:r>
              <a:rPr lang="en-GB" dirty="0"/>
              <a:t>The three most important factors in determining whether any problem, any stone, is an intolerable burden or just a mere technicality are </a:t>
            </a:r>
          </a:p>
          <a:p>
            <a:pPr marL="0" indent="0">
              <a:buNone/>
            </a:pPr>
            <a:endParaRPr lang="en-GB" dirty="0"/>
          </a:p>
          <a:p>
            <a:r>
              <a:rPr lang="en-GB" dirty="0"/>
              <a:t>Location, Location and Location.(</a:t>
            </a:r>
            <a:r>
              <a:rPr lang="en-GB" i="1" dirty="0"/>
              <a:t>Link to the comedy</a:t>
            </a:r>
            <a:r>
              <a:rPr lang="en-GB" dirty="0"/>
              <a:t>)</a:t>
            </a:r>
            <a:endParaRPr lang="en-US" dirty="0"/>
          </a:p>
        </p:txBody>
      </p:sp>
    </p:spTree>
    <p:extLst>
      <p:ext uri="{BB962C8B-B14F-4D97-AF65-F5344CB8AC3E}">
        <p14:creationId xmlns:p14="http://schemas.microsoft.com/office/powerpoint/2010/main" val="69415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You can decide for yourself the size and shape of the door.  (</a:t>
            </a:r>
            <a:r>
              <a:rPr lang="en-GB" i="1" dirty="0"/>
              <a:t>Freedom to choose</a:t>
            </a:r>
            <a:r>
              <a:rPr lang="en-GB" dirty="0"/>
              <a:t>) </a:t>
            </a:r>
            <a:endParaRPr lang="en-US" dirty="0"/>
          </a:p>
          <a:p>
            <a:pPr marL="0" indent="0">
              <a:buNone/>
            </a:pPr>
            <a:r>
              <a:rPr lang="en-GB" dirty="0"/>
              <a:t> </a:t>
            </a:r>
            <a:endParaRPr lang="en-US" dirty="0"/>
          </a:p>
          <a:p>
            <a:r>
              <a:rPr lang="en-GB" dirty="0"/>
              <a:t>Tell me, what </a:t>
            </a:r>
            <a:r>
              <a:rPr lang="en-GB" dirty="0" err="1"/>
              <a:t>color</a:t>
            </a:r>
            <a:r>
              <a:rPr lang="en-GB" dirty="0"/>
              <a:t> is the door?</a:t>
            </a:r>
            <a:endParaRPr lang="en-US" dirty="0"/>
          </a:p>
          <a:p>
            <a:pPr marL="0" indent="0">
              <a:buNone/>
            </a:pPr>
            <a:r>
              <a:rPr lang="en-GB" dirty="0"/>
              <a:t> </a:t>
            </a:r>
            <a:endParaRPr lang="en-US" dirty="0"/>
          </a:p>
          <a:p>
            <a:r>
              <a:rPr lang="en-GB" dirty="0"/>
              <a:t>(</a:t>
            </a:r>
            <a:r>
              <a:rPr lang="en-GB" i="1" dirty="0"/>
              <a:t>Wait for an answer to each of this and the following questions</a:t>
            </a:r>
            <a:r>
              <a:rPr lang="en-GB" dirty="0"/>
              <a:t>)</a:t>
            </a:r>
            <a:endParaRPr lang="en-US" dirty="0"/>
          </a:p>
          <a:p>
            <a:endParaRPr lang="en-US" dirty="0"/>
          </a:p>
        </p:txBody>
      </p:sp>
    </p:spTree>
    <p:extLst>
      <p:ext uri="{BB962C8B-B14F-4D97-AF65-F5344CB8AC3E}">
        <p14:creationId xmlns:p14="http://schemas.microsoft.com/office/powerpoint/2010/main" val="9345879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You can start each day with a sense of bliss.  </a:t>
            </a:r>
            <a:endParaRPr lang="en-US" dirty="0"/>
          </a:p>
          <a:p>
            <a:r>
              <a:rPr lang="en-GB" dirty="0"/>
              <a:t>You can lay down your stones.  </a:t>
            </a:r>
            <a:endParaRPr lang="en-US" dirty="0"/>
          </a:p>
          <a:p>
            <a:r>
              <a:rPr lang="en-GB" dirty="0"/>
              <a:t>In so doing you can convert your burdens into technicalities.                  </a:t>
            </a:r>
            <a:endParaRPr lang="en-US" dirty="0"/>
          </a:p>
          <a:p>
            <a:r>
              <a:rPr lang="en-GB" dirty="0"/>
              <a:t>But for now just gradually reorient yourself to this room and to this time. </a:t>
            </a:r>
          </a:p>
          <a:p>
            <a:pPr marL="0" indent="0">
              <a:buNone/>
            </a:pPr>
            <a:endParaRPr lang="en-US" dirty="0"/>
          </a:p>
          <a:p>
            <a:r>
              <a:rPr lang="en-GB" dirty="0"/>
              <a:t>(</a:t>
            </a:r>
            <a:r>
              <a:rPr lang="en-GB" i="1" dirty="0"/>
              <a:t>Reorientation</a:t>
            </a:r>
            <a:r>
              <a:rPr lang="en-GB" dirty="0"/>
              <a:t>)</a:t>
            </a:r>
            <a:endParaRPr lang="en-US" dirty="0"/>
          </a:p>
          <a:p>
            <a:r>
              <a:rPr lang="en-GB" dirty="0"/>
              <a:t>Hear the noises around you more clearly and when you are ready just gradually open your eyes and come out of trance. (</a:t>
            </a:r>
            <a:r>
              <a:rPr lang="en-GB" i="1" dirty="0"/>
              <a:t>Reassuring coming back from 'trance'  to reality</a:t>
            </a:r>
            <a:r>
              <a:rPr lang="en-GB" dirty="0"/>
              <a:t>)</a:t>
            </a:r>
            <a:endParaRPr lang="en-US" dirty="0"/>
          </a:p>
          <a:p>
            <a:endParaRPr lang="en-US" dirty="0"/>
          </a:p>
        </p:txBody>
      </p:sp>
    </p:spTree>
    <p:extLst>
      <p:ext uri="{BB962C8B-B14F-4D97-AF65-F5344CB8AC3E}">
        <p14:creationId xmlns:p14="http://schemas.microsoft.com/office/powerpoint/2010/main" val="3083221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3EDA-4621-4450-8F22-F6EF38F4BE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28C302-EC6E-4E00-9704-BEC953238087}"/>
              </a:ext>
            </a:extLst>
          </p:cNvPr>
          <p:cNvSpPr>
            <a:spLocks noGrp="1"/>
          </p:cNvSpPr>
          <p:nvPr>
            <p:ph idx="1"/>
          </p:nvPr>
        </p:nvSpPr>
        <p:spPr/>
        <p:txBody>
          <a:bodyPr/>
          <a:lstStyle/>
          <a:p>
            <a:r>
              <a:rPr lang="en-NZ" dirty="0"/>
              <a:t>The most important factor with any problem is NOT the history, the diagnosis, the duration or the severity of the problem. </a:t>
            </a:r>
          </a:p>
          <a:p>
            <a:pPr marL="0" indent="0">
              <a:buNone/>
            </a:pPr>
            <a:r>
              <a:rPr lang="en-NZ" dirty="0"/>
              <a:t>      (WOW –that’s radically different)</a:t>
            </a:r>
          </a:p>
          <a:p>
            <a:endParaRPr lang="en-NZ" dirty="0"/>
          </a:p>
          <a:p>
            <a:endParaRPr lang="en-NZ" dirty="0"/>
          </a:p>
          <a:p>
            <a:r>
              <a:rPr lang="en-NZ" dirty="0"/>
              <a:t>It is the LOCATION.</a:t>
            </a:r>
          </a:p>
          <a:p>
            <a:endParaRPr lang="en-NZ" dirty="0"/>
          </a:p>
          <a:p>
            <a:r>
              <a:rPr lang="en-NZ" dirty="0"/>
              <a:t>All problems can become technicalities or burdens</a:t>
            </a:r>
          </a:p>
          <a:p>
            <a:r>
              <a:rPr lang="en-NZ" dirty="0"/>
              <a:t>It is now your choice!</a:t>
            </a:r>
            <a:endParaRPr lang="en-US" dirty="0"/>
          </a:p>
        </p:txBody>
      </p:sp>
    </p:spTree>
    <p:extLst>
      <p:ext uri="{BB962C8B-B14F-4D97-AF65-F5344CB8AC3E}">
        <p14:creationId xmlns:p14="http://schemas.microsoft.com/office/powerpoint/2010/main" val="3339079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589212" y="578391"/>
            <a:ext cx="8915401" cy="45719"/>
          </a:xfrm>
        </p:spPr>
        <p:txBody>
          <a:bodyPr>
            <a:normAutofit fontScale="90000"/>
          </a:bodyPr>
          <a:lstStyle/>
          <a:p>
            <a:endParaRPr lang="en-US" dirty="0"/>
          </a:p>
        </p:txBody>
      </p:sp>
      <p:sp>
        <p:nvSpPr>
          <p:cNvPr id="3" name="Content Placeholder 2"/>
          <p:cNvSpPr>
            <a:spLocks noGrp="1"/>
          </p:cNvSpPr>
          <p:nvPr>
            <p:ph idx="1"/>
          </p:nvPr>
        </p:nvSpPr>
        <p:spPr>
          <a:xfrm>
            <a:off x="2476500" y="965200"/>
            <a:ext cx="9028112" cy="4946022"/>
          </a:xfrm>
        </p:spPr>
        <p:txBody>
          <a:bodyPr>
            <a:normAutofit fontScale="92500" lnSpcReduction="10000"/>
          </a:bodyPr>
          <a:lstStyle/>
          <a:p>
            <a:r>
              <a:rPr lang="en-GB" dirty="0"/>
              <a:t>Is the door a plain door or does it have panels?</a:t>
            </a:r>
            <a:endParaRPr lang="en-US" dirty="0"/>
          </a:p>
          <a:p>
            <a:pPr marL="0" indent="0">
              <a:buNone/>
            </a:pPr>
            <a:r>
              <a:rPr lang="en-GB" dirty="0"/>
              <a:t> </a:t>
            </a:r>
            <a:endParaRPr lang="en-US" dirty="0"/>
          </a:p>
          <a:p>
            <a:r>
              <a:rPr lang="en-GB" dirty="0"/>
              <a:t>Does the door have a handle?</a:t>
            </a:r>
            <a:endParaRPr lang="en-US" dirty="0"/>
          </a:p>
          <a:p>
            <a:endParaRPr lang="en-GB" dirty="0"/>
          </a:p>
          <a:p>
            <a:r>
              <a:rPr lang="en-GB" dirty="0"/>
              <a:t>Is the handle on the left or on the right? </a:t>
            </a:r>
            <a:endParaRPr lang="en-US" dirty="0"/>
          </a:p>
          <a:p>
            <a:endParaRPr lang="en-GB" dirty="0"/>
          </a:p>
          <a:p>
            <a:r>
              <a:rPr lang="en-GB" dirty="0"/>
              <a:t>What colour and shape is the handle?</a:t>
            </a:r>
            <a:endParaRPr lang="en-US" dirty="0"/>
          </a:p>
          <a:p>
            <a:pPr marL="0" indent="0">
              <a:buNone/>
            </a:pPr>
            <a:r>
              <a:rPr lang="en-GB" dirty="0"/>
              <a:t> </a:t>
            </a:r>
            <a:endParaRPr lang="en-US" dirty="0"/>
          </a:p>
          <a:p>
            <a:r>
              <a:rPr lang="en-GB" dirty="0"/>
              <a:t>Now look very closely, does the door seem to open inwards or outwards?</a:t>
            </a:r>
            <a:endParaRPr lang="en-US" dirty="0"/>
          </a:p>
          <a:p>
            <a:pPr marL="0" indent="0">
              <a:buNone/>
            </a:pPr>
            <a:r>
              <a:rPr lang="en-GB" dirty="0"/>
              <a:t> </a:t>
            </a:r>
            <a:endParaRPr lang="en-US" dirty="0"/>
          </a:p>
          <a:p>
            <a:r>
              <a:rPr lang="en-GB" dirty="0"/>
              <a:t>(</a:t>
            </a:r>
            <a:r>
              <a:rPr lang="en-GB" i="1" dirty="0"/>
              <a:t>Answering these questions establishes that the subject is actively visualizing a particular door.  Imagining a door is not a difficult task for anyone and if someone claims to be unable to see a door then do NOT proceed with this exercise. I have only ever had one person claim to be unable to imagine a door despite using this exercise with several thousand patients. She had </a:t>
            </a:r>
            <a:r>
              <a:rPr lang="en-GB" i="1" dirty="0" err="1"/>
              <a:t>aphantasia</a:t>
            </a:r>
            <a:r>
              <a:rPr lang="en-GB" i="1" dirty="0"/>
              <a:t>.)</a:t>
            </a:r>
            <a:r>
              <a:rPr lang="en-GB" dirty="0"/>
              <a:t> </a:t>
            </a:r>
            <a:endParaRPr lang="en-US" dirty="0"/>
          </a:p>
          <a:p>
            <a:endParaRPr lang="en-US" dirty="0"/>
          </a:p>
        </p:txBody>
      </p:sp>
    </p:spTree>
    <p:extLst>
      <p:ext uri="{BB962C8B-B14F-4D97-AF65-F5344CB8AC3E}">
        <p14:creationId xmlns:p14="http://schemas.microsoft.com/office/powerpoint/2010/main" val="57124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9700" y="624110"/>
            <a:ext cx="8824912" cy="322668"/>
          </a:xfrm>
        </p:spPr>
        <p:txBody>
          <a:bodyPr>
            <a:normAutofit fontScale="90000"/>
          </a:bodyPr>
          <a:lstStyle/>
          <a:p>
            <a:endParaRPr lang="en-US" dirty="0"/>
          </a:p>
        </p:txBody>
      </p:sp>
      <p:sp>
        <p:nvSpPr>
          <p:cNvPr id="3" name="Content Placeholder 2"/>
          <p:cNvSpPr>
            <a:spLocks noGrp="1"/>
          </p:cNvSpPr>
          <p:nvPr>
            <p:ph idx="1"/>
          </p:nvPr>
        </p:nvSpPr>
        <p:spPr/>
        <p:txBody>
          <a:bodyPr>
            <a:normAutofit lnSpcReduction="10000"/>
          </a:bodyPr>
          <a:lstStyle/>
          <a:p>
            <a:r>
              <a:rPr lang="en-GB" dirty="0"/>
              <a:t>You may be wondering about this door?  (</a:t>
            </a:r>
            <a:r>
              <a:rPr lang="en-GB" i="1" dirty="0"/>
              <a:t>Indirect suggestion to wonder</a:t>
            </a:r>
            <a:r>
              <a:rPr lang="en-GB" dirty="0"/>
              <a:t>)</a:t>
            </a:r>
            <a:endParaRPr lang="en-US" dirty="0"/>
          </a:p>
          <a:p>
            <a:r>
              <a:rPr lang="en-GB" dirty="0"/>
              <a:t>About what lies behind the door?  (</a:t>
            </a:r>
            <a:r>
              <a:rPr lang="en-GB" i="1" dirty="0"/>
              <a:t>further wondering</a:t>
            </a:r>
            <a:r>
              <a:rPr lang="en-GB" dirty="0"/>
              <a:t>)</a:t>
            </a:r>
            <a:endParaRPr lang="en-US" dirty="0"/>
          </a:p>
          <a:p>
            <a:r>
              <a:rPr lang="en-GB" dirty="0"/>
              <a:t>In a few minutes (</a:t>
            </a:r>
            <a:r>
              <a:rPr lang="en-GB" i="1" dirty="0"/>
              <a:t>not now but later</a:t>
            </a:r>
            <a:r>
              <a:rPr lang="en-GB" dirty="0"/>
              <a:t>) you will discover that behind the door is a special place.  </a:t>
            </a:r>
            <a:endParaRPr lang="en-US" dirty="0"/>
          </a:p>
          <a:p>
            <a:r>
              <a:rPr lang="en-GB" dirty="0"/>
              <a:t>Your very own special place.  </a:t>
            </a:r>
            <a:endParaRPr lang="en-US" dirty="0"/>
          </a:p>
          <a:p>
            <a:r>
              <a:rPr lang="en-GB" dirty="0"/>
              <a:t>A place that your imagination is already creating for you.  </a:t>
            </a:r>
            <a:endParaRPr lang="en-US" dirty="0"/>
          </a:p>
          <a:p>
            <a:r>
              <a:rPr lang="en-GB" dirty="0"/>
              <a:t>(</a:t>
            </a:r>
            <a:r>
              <a:rPr lang="en-GB" i="1" dirty="0"/>
              <a:t>You do not have to be consciously aware of it now</a:t>
            </a:r>
            <a:r>
              <a:rPr lang="en-GB" dirty="0"/>
              <a:t>)</a:t>
            </a:r>
            <a:endParaRPr lang="en-US" dirty="0"/>
          </a:p>
          <a:p>
            <a:r>
              <a:rPr lang="en-GB" dirty="0"/>
              <a:t>It is a special place.  </a:t>
            </a:r>
            <a:endParaRPr lang="en-US" dirty="0"/>
          </a:p>
          <a:p>
            <a:r>
              <a:rPr lang="en-GB" dirty="0"/>
              <a:t>A place of bliss.  </a:t>
            </a:r>
            <a:endParaRPr lang="en-US" dirty="0"/>
          </a:p>
          <a:p>
            <a:r>
              <a:rPr lang="en-GB" dirty="0"/>
              <a:t>Absolute bliss!  </a:t>
            </a:r>
            <a:endParaRPr lang="en-US" dirty="0"/>
          </a:p>
          <a:p>
            <a:endParaRPr lang="en-US" dirty="0"/>
          </a:p>
        </p:txBody>
      </p:sp>
    </p:spTree>
    <p:extLst>
      <p:ext uri="{BB962C8B-B14F-4D97-AF65-F5344CB8AC3E}">
        <p14:creationId xmlns:p14="http://schemas.microsoft.com/office/powerpoint/2010/main" val="780882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a:t>Now bliss is an old fashioned word.  (</a:t>
            </a:r>
            <a:r>
              <a:rPr lang="en-GB" i="1" dirty="0"/>
              <a:t>Truism</a:t>
            </a:r>
            <a:r>
              <a:rPr lang="en-GB" dirty="0"/>
              <a:t>)</a:t>
            </a:r>
            <a:endParaRPr lang="en-US" dirty="0"/>
          </a:p>
          <a:p>
            <a:r>
              <a:rPr lang="en-GB" dirty="0"/>
              <a:t>It’s not used much nowadays.  (</a:t>
            </a:r>
            <a:r>
              <a:rPr lang="en-GB" i="1" dirty="0"/>
              <a:t>Truism</a:t>
            </a:r>
            <a:r>
              <a:rPr lang="en-GB" dirty="0"/>
              <a:t>)</a:t>
            </a:r>
            <a:endParaRPr lang="en-US" dirty="0"/>
          </a:p>
          <a:p>
            <a:r>
              <a:rPr lang="en-GB" dirty="0"/>
              <a:t>Let me be quite clear about what I mean by bliss.  </a:t>
            </a:r>
            <a:endParaRPr lang="en-US" dirty="0"/>
          </a:p>
          <a:p>
            <a:r>
              <a:rPr lang="en-GB" dirty="0"/>
              <a:t>Bliss is a state of mind.  (</a:t>
            </a:r>
            <a:r>
              <a:rPr lang="en-GB" i="1" dirty="0"/>
              <a:t>Truism</a:t>
            </a:r>
            <a:r>
              <a:rPr lang="en-GB" dirty="0"/>
              <a:t>)</a:t>
            </a:r>
            <a:endParaRPr lang="en-US" dirty="0"/>
          </a:p>
          <a:p>
            <a:r>
              <a:rPr lang="en-GB" dirty="0"/>
              <a:t>Bliss is far more than just the absence of negativities. (</a:t>
            </a:r>
            <a:r>
              <a:rPr lang="en-GB" i="1" dirty="0"/>
              <a:t>Truism</a:t>
            </a:r>
            <a:r>
              <a:rPr lang="en-GB" dirty="0"/>
              <a:t>)</a:t>
            </a:r>
            <a:endParaRPr lang="en-US" dirty="0"/>
          </a:p>
          <a:p>
            <a:r>
              <a:rPr lang="en-GB" dirty="0"/>
              <a:t>The absence of worries, the absence of problems, concerns, difficulties, traumas and upsets.  (</a:t>
            </a:r>
            <a:r>
              <a:rPr lang="en-GB" i="1" dirty="0"/>
              <a:t>Truism</a:t>
            </a:r>
            <a:r>
              <a:rPr lang="en-GB" dirty="0"/>
              <a:t>)</a:t>
            </a:r>
            <a:endParaRPr lang="en-US" dirty="0"/>
          </a:p>
          <a:p>
            <a:r>
              <a:rPr lang="en-GB" dirty="0"/>
              <a:t>Bliss is far more than just that.  (</a:t>
            </a:r>
            <a:r>
              <a:rPr lang="en-GB" i="1" dirty="0"/>
              <a:t>Truism</a:t>
            </a:r>
            <a:r>
              <a:rPr lang="en-GB" dirty="0"/>
              <a:t>)</a:t>
            </a:r>
            <a:endParaRPr lang="en-US" dirty="0"/>
          </a:p>
          <a:p>
            <a:r>
              <a:rPr lang="en-GB" dirty="0"/>
              <a:t>As well as the absence of negativities, bliss is also the positive presence of such concepts as freedom, peace, comfort, joy, happiness, relaxation and rest.  </a:t>
            </a:r>
            <a:endParaRPr lang="en-US" dirty="0"/>
          </a:p>
          <a:p>
            <a:r>
              <a:rPr lang="en-GB" dirty="0"/>
              <a:t>(</a:t>
            </a:r>
            <a:r>
              <a:rPr lang="en-GB" i="1" dirty="0"/>
              <a:t>Helpful suggestion spoken as if every word is also a truism. 6 truisms followed by a helpful suggestion is called a YES Set.</a:t>
            </a:r>
            <a:r>
              <a:rPr lang="en-GB" dirty="0"/>
              <a:t>)</a:t>
            </a:r>
            <a:endParaRPr lang="en-US" dirty="0"/>
          </a:p>
        </p:txBody>
      </p:sp>
    </p:spTree>
    <p:extLst>
      <p:ext uri="{BB962C8B-B14F-4D97-AF65-F5344CB8AC3E}">
        <p14:creationId xmlns:p14="http://schemas.microsoft.com/office/powerpoint/2010/main" val="914011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Absolute pleasure....sheer.....bliss.</a:t>
            </a:r>
            <a:endParaRPr lang="en-US" dirty="0"/>
          </a:p>
          <a:p>
            <a:pPr marL="0" indent="0">
              <a:buNone/>
            </a:pPr>
            <a:r>
              <a:rPr lang="en-GB" dirty="0"/>
              <a:t> </a:t>
            </a:r>
            <a:endParaRPr lang="en-US" dirty="0"/>
          </a:p>
          <a:p>
            <a:r>
              <a:rPr lang="en-GB" dirty="0"/>
              <a:t>So*,in order to experience a sense of bliss then we have to, at least on a temporary basis, be able to put all of our problems and worries and concerns off to one side.  (</a:t>
            </a:r>
            <a:r>
              <a:rPr lang="en-GB" i="1" dirty="0"/>
              <a:t>Another helpful suggestion said as a truism</a:t>
            </a:r>
            <a:r>
              <a:rPr lang="en-GB" dirty="0"/>
              <a:t>)</a:t>
            </a:r>
            <a:endParaRPr lang="en-US" dirty="0"/>
          </a:p>
          <a:p>
            <a:r>
              <a:rPr lang="en-GB" dirty="0"/>
              <a:t>So, </a:t>
            </a:r>
            <a:r>
              <a:rPr lang="en-GB" i="1" dirty="0"/>
              <a:t>(</a:t>
            </a:r>
            <a:r>
              <a:rPr lang="en-GB" dirty="0"/>
              <a:t>so* is a very handy segue or link word even when there is no obvious linkage) </a:t>
            </a:r>
            <a:endParaRPr lang="en-US" dirty="0"/>
          </a:p>
          <a:p>
            <a:r>
              <a:rPr lang="en-GB" dirty="0"/>
              <a:t>on your back you will find a backpack.  </a:t>
            </a:r>
            <a:endParaRPr lang="en-US" dirty="0"/>
          </a:p>
        </p:txBody>
      </p:sp>
    </p:spTree>
    <p:extLst>
      <p:ext uri="{BB962C8B-B14F-4D97-AF65-F5344CB8AC3E}">
        <p14:creationId xmlns:p14="http://schemas.microsoft.com/office/powerpoint/2010/main" val="3283511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Take the backpack off and place it in front of you.  (</a:t>
            </a:r>
            <a:r>
              <a:rPr lang="en-GB" i="1" dirty="0"/>
              <a:t>Direct suggestion</a:t>
            </a:r>
            <a:r>
              <a:rPr lang="en-GB" dirty="0"/>
              <a:t>)</a:t>
            </a:r>
            <a:endParaRPr lang="en-US" dirty="0"/>
          </a:p>
          <a:p>
            <a:r>
              <a:rPr lang="en-GB" dirty="0"/>
              <a:t>Open the backpack.  (</a:t>
            </a:r>
            <a:r>
              <a:rPr lang="en-GB" i="1" dirty="0"/>
              <a:t>Direct suggestion</a:t>
            </a:r>
            <a:r>
              <a:rPr lang="en-GB" dirty="0"/>
              <a:t>)</a:t>
            </a:r>
            <a:endParaRPr lang="en-US" dirty="0"/>
          </a:p>
          <a:p>
            <a:r>
              <a:rPr lang="en-GB" dirty="0"/>
              <a:t>Inside you will find a collection of stones.  Special stones.  </a:t>
            </a:r>
            <a:endParaRPr lang="en-US" dirty="0"/>
          </a:p>
          <a:p>
            <a:r>
              <a:rPr lang="en-GB" dirty="0"/>
              <a:t>Notice how the stones are somewhat flat, but rounded and smooth, rather like the sort of stones you might find on the bed of a river or a rocky beach perhaps.........  </a:t>
            </a:r>
            <a:endParaRPr lang="en-US" dirty="0"/>
          </a:p>
          <a:p>
            <a:r>
              <a:rPr lang="en-GB" dirty="0"/>
              <a:t>Do you see the special stones? </a:t>
            </a:r>
            <a:endParaRPr lang="en-US" dirty="0"/>
          </a:p>
          <a:p>
            <a:r>
              <a:rPr lang="en-GB" dirty="0"/>
              <a:t>(</a:t>
            </a:r>
            <a:r>
              <a:rPr lang="en-GB" i="1" dirty="0"/>
              <a:t>Wait for confirmation)</a:t>
            </a:r>
            <a:endParaRPr lang="en-US" dirty="0"/>
          </a:p>
        </p:txBody>
      </p:sp>
    </p:spTree>
    <p:extLst>
      <p:ext uri="{BB962C8B-B14F-4D97-AF65-F5344CB8AC3E}">
        <p14:creationId xmlns:p14="http://schemas.microsoft.com/office/powerpoint/2010/main" val="13116997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44936</TotalTime>
  <Words>840</Words>
  <Application>Microsoft Macintosh PowerPoint</Application>
  <PresentationFormat>Widescreen</PresentationFormat>
  <Paragraphs>288</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Century Gothic</vt:lpstr>
      <vt:lpstr>Wingdings 3</vt:lpstr>
      <vt:lpstr>Wisp</vt:lpstr>
      <vt:lpstr>The Special Place of Bliss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Special Place of Bliss</dc:title>
  <dc:creator>Patrick McCarthy</dc:creator>
  <cp:lastModifiedBy>Patrick McCarthy</cp:lastModifiedBy>
  <cp:revision>14</cp:revision>
  <dcterms:created xsi:type="dcterms:W3CDTF">2018-06-14T22:14:07Z</dcterms:created>
  <dcterms:modified xsi:type="dcterms:W3CDTF">2019-12-10T03:07:31Z</dcterms:modified>
</cp:coreProperties>
</file>